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8" r:id="rId3"/>
    <p:sldId id="258" r:id="rId4"/>
    <p:sldId id="263" r:id="rId5"/>
    <p:sldId id="273" r:id="rId6"/>
    <p:sldId id="269" r:id="rId7"/>
    <p:sldId id="277" r:id="rId8"/>
    <p:sldId id="280" r:id="rId9"/>
    <p:sldId id="281" r:id="rId10"/>
    <p:sldId id="271" r:id="rId11"/>
    <p:sldId id="275" r:id="rId12"/>
    <p:sldId id="270" r:id="rId13"/>
    <p:sldId id="274" r:id="rId14"/>
    <p:sldId id="284" r:id="rId15"/>
    <p:sldId id="285" r:id="rId16"/>
    <p:sldId id="282" r:id="rId17"/>
    <p:sldId id="272" r:id="rId18"/>
    <p:sldId id="286" r:id="rId19"/>
    <p:sldId id="27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F4CE"/>
    <a:srgbClr val="00E4FF"/>
    <a:srgbClr val="00303E"/>
    <a:srgbClr val="0435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8222DD-F68E-464D-B444-2E051D60F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2C2DB39-16CE-4284-8F48-479B9B297E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45751C-48F6-47E0-826E-EEC77F79E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9B6B11-FD65-4952-85F1-1C6AB563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DB18BE-C218-460F-A58C-E825AD294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588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B6BE97-2658-460E-99B8-5A9C17B14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FC906C2-B48D-47DC-B3FF-75F0BFB2E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DE177A-4D4B-4E56-925E-42C5CFE1E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E24A2F-CBE4-4DAA-A51E-F3AFF8B7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A26FE9-51C2-42DD-926C-13C3E76A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50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D1F2689-9755-4ED8-B734-681D25B573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553B26-6471-429F-8D6C-12CDE766CA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9927C3-6C6B-4289-A7CA-DC0F2B487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7344CF-66AC-4D66-BBE4-6F2C1D017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21B439-4A80-4F1A-B717-5E5E8826C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4296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968D63-BB88-40FD-BF43-9DE5E5DEAC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839159-625B-4E1B-9B97-9E35AB4231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E7EB80-92E1-4BDA-A48F-7EC696474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E5B7B3-6749-4360-A564-E8DFCF1D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838C4E-B991-4685-AE6E-00FAD41BB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5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A918B8-BD9C-455F-B609-4CBEAAC3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EAE92A-5BEC-4A38-8CD5-72FC46BD9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C9B399-1ECB-42E4-9012-82378B206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998E76-FDBC-41DF-AD4C-7F20BA4C0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21D5F0-D391-4BD8-8B3F-59B383B3B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426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6619DD-1784-469E-915C-8FB0C7D4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D3E1D0-BF98-4898-8043-294F6CB54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508240-228E-4823-B06A-0F8566F67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2DACBF-C0F9-4631-8EC0-732B681F3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25A481-8905-4489-822F-479C21180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6737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E1B7AE-FC6B-41C7-8767-7C215B48B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D47391-BF60-4277-B412-F6528F6FE5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7B2C71-66D4-4C94-849B-31A6C60E3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9E4ADA-E445-40CB-B1DA-E30F521D5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2CF31F-47D4-455F-B43B-774270D30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940BCE-BBA3-4202-8ACF-94A69FB23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75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FC74A5-751B-4821-9E1C-A0A5EDD09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E600F3-D2FE-45BF-A8E7-1C0D31D79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D6D041-7743-4152-846E-44A553B4A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85728EE-1019-47BD-8379-127BC844E7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DE71ADC-CB95-41B5-9D4A-7D8CE17F81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F464F35-0BB6-4D37-950C-B42EE7662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D25178-1EDB-4B11-8D20-466F98CEC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1D4FA98-E77A-4943-A196-0A6651038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9168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A435C7-7BCA-414A-B3AF-286B92FB5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5C71CD-12B4-474F-8DC4-6F50CC541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FCEFE8-1E60-4400-A39B-C2179AA47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A90BA4-7EB5-4DB4-9567-C37CC9E4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98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2B2AD5F-24A0-4E52-B805-6CCBF66A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05E8656-B0E8-4167-B2CD-6628AD2E4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51F6ACD-7425-4474-A8FA-BE2FA3D18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616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D4A645-110F-45AE-A8BC-1A42F6710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C07C90-5E52-4B0B-83A2-AC64BF56A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410560-5FE4-484D-BAAA-F21983337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C64151-0E89-4EC0-A133-FC4B8E606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52D3CC-79B0-474D-81AD-6C6530F0B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EFDA746-E43D-4DE0-8AEA-38DA3D6F9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245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994858-37C1-4206-89C5-A7990890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371E6D-E5A7-4E3B-AFFC-807BC52B0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319804-54FF-4B9C-ACA2-AC148D661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7DF23C-3595-45C4-A1BA-91B7B03BA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1CB4A5-7A6E-4296-9E55-A32CDEEAC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9846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5A0D70-4799-4487-81F3-5AA38BBA8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EF394F1-0375-4917-8A36-FE3E3EB098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5C1DBE-42DF-4FCD-B5E9-2A33886EB1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CD2D97-E64E-4A57-A69C-3B3C1A27C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CC3BA1-E00D-4D53-A371-6232C7DC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856594-0100-401D-87A8-95B344347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09948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2F8C9-7A62-4878-93B5-D3B8AF15B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AE945C2-9B64-480E-A4A5-D6BE3168B5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3F1D6F-A750-4B77-809A-4A2B18FEF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EF4FD1-E0E1-4079-AC04-C2B38CACD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44768D-1F0F-4D02-841D-9EA477209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71882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9659090-5FB5-4F7C-9C6F-C3F0EA11FA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846A0DB-4292-4687-A23B-A64788F9C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56B8F7-E457-44D8-B8F0-EE090139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CA3ACF-658C-4574-9843-B8D96B6C2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94FC9D-A5B1-49D7-A691-108712AF7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39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CBF2D-1265-41CF-A6C5-32884E536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B151BE-BB23-486A-96A5-07B559920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69BC00-737D-4355-862C-C36B9D144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39C362-EB0A-4E58-85FC-301292D34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31E5FE-C80B-47AD-9B1A-901C8F32D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087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71119D-68CA-427E-A4D8-293364422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97C2AC-6068-4E8B-ADC9-FE23067C0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3E183AE-97E0-4987-8A33-CFD836EE8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E598BB-43E3-42AB-9DCD-D1AA5D6B9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977103-220A-468F-8172-0B915F56A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9B0F7A-9EEE-4F8C-ACD9-BF131E48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219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52A54C-631B-471E-A19E-05DB12200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689C7B-F863-46BC-8149-722056F76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019D56-12D9-4F9E-A326-716B2A2220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215FCD1-2146-45D4-B151-72844A2B5A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0D3242-4FD0-40BF-A089-6C86167DA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58A5461-98F2-494C-9364-30635F15C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5AB11A4-C8A8-40D5-BB39-CBD132DA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49186C6-23E3-4738-B383-CFF4E9450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4710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9B56D-C741-474A-A9BB-FD915C0C8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64D4B6-894B-4F1F-805D-758816884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7B2C47E-11A8-4792-B4AC-C803EE380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9B5DAD5-B555-4543-9C20-B3E6FA35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807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192F98-9872-42AA-BE18-8D8375371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1E1390A-5A37-4C47-B984-5935CCBDF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AD8641-AF8D-47B6-8EF6-C13B52A6C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394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6D421A-4A4F-4FF9-86C9-AE1F88C85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92E0D3-8B3F-4E1C-A781-0E777354D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50F4E6-8CAE-4073-8F29-CCFF2F4CF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9DA608-CB70-49DA-949B-4D5BD280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6ECBBF-A476-4EE1-A859-3A5FA8B20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367FE4-FB54-4DFC-804F-99E45B286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859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4A54A-7A1C-4C7D-9E03-7BFE73175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80DD036-24CA-4C1B-AA3C-26B345E35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BCC360-10D9-492F-9107-E2B4614B3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3F16EA-75D3-431A-BC89-32BCC0AD2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7CA043-36FE-4575-A35D-928C0D8B5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76092E-F1AA-46FD-B1B5-F7E4ABF07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359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84D0314-1240-4DC2-8EF0-4F518C896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EE9752-89A5-4E3A-8AF4-E64972AC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311D21-50A9-4CFB-83E4-696E99D3A6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F72D-C568-4F1F-B324-36B67D32C9DF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BCFD08-F2C0-483D-AAC4-18A7BE2C3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56AE8D-A084-4586-B8B2-91523EC40E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217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B6F4859-9691-4122-9FC4-7BE7AD3EC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CF1266-718E-429C-AD38-88E1A6DC0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665E2C-2890-4DEC-BB64-91B57D36D8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84B16-3417-4B98-87A3-21D58FE32882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1DDE34-69B6-486E-95E4-7913ADFB9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FB14F1-ECD2-42BB-9896-0D97FA01C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3E5B-D62D-45ED-BD53-6E704F0F7B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910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8">
            <a:extLst>
              <a:ext uri="{FF2B5EF4-FFF2-40B4-BE49-F238E27FC236}">
                <a16:creationId xmlns:a16="http://schemas.microsoft.com/office/drawing/2014/main" id="{8502353D-B187-412E-9BB0-712C0D5CF5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1252" y="4486645"/>
            <a:ext cx="586603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TW" altLang="en-US" sz="12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自動化系統中支援物聯網的感測器及其安全挑戰</a:t>
            </a:r>
            <a:endParaRPr lang="en-US" altLang="zh-TW" sz="12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  <a:buNone/>
            </a:pPr>
            <a:r>
              <a:rPr lang="zh-TW" altLang="en-US" sz="12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論文發表時間為</a:t>
            </a:r>
            <a:r>
              <a:rPr lang="en-US" altLang="zh-TW" sz="12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</a:t>
            </a:r>
            <a:r>
              <a:rPr lang="zh-TW" altLang="en-US" sz="12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TW" sz="12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TW" altLang="en-US" sz="12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zh-CN" altLang="en-US" sz="12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Shape 74">
            <a:extLst>
              <a:ext uri="{FF2B5EF4-FFF2-40B4-BE49-F238E27FC236}">
                <a16:creationId xmlns:a16="http://schemas.microsoft.com/office/drawing/2014/main" id="{BD107104-3671-4CDB-9E56-C2A0A9134A46}"/>
              </a:ext>
            </a:extLst>
          </p:cNvPr>
          <p:cNvSpPr txBox="1">
            <a:spLocks/>
          </p:cNvSpPr>
          <p:nvPr/>
        </p:nvSpPr>
        <p:spPr>
          <a:xfrm>
            <a:off x="2940329" y="3716119"/>
            <a:ext cx="6530841" cy="743325"/>
          </a:xfrm>
          <a:prstGeom prst="rect">
            <a:avLst/>
          </a:prstGeom>
          <a:ln w="3175">
            <a:miter lim="400000"/>
          </a:ln>
        </p:spPr>
        <p:txBody>
          <a:bodyPr lIns="38100" tIns="38100" rIns="38100" bIns="38100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  <a:lvl2pPr marL="0" marR="0" indent="228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2pPr>
            <a:lvl3pPr marL="0" marR="0" indent="457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3pPr>
            <a:lvl4pPr marL="0" marR="0" indent="685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4pPr>
            <a:lvl5pPr marL="0" marR="0" indent="914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5pPr>
            <a:lvl6pPr marL="0" marR="0" indent="11430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6pPr>
            <a:lvl7pPr marL="0" marR="0" indent="1371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7pPr>
            <a:lvl8pPr marL="0" marR="0" indent="1600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8pPr>
            <a:lvl9pPr marL="0" marR="0" indent="1828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9pPr>
          </a:lstStyle>
          <a:p>
            <a:r>
              <a:rPr lang="en-US" altLang="zh-TW" sz="2400" b="1" dirty="0"/>
              <a:t>IoT-Enabled Sensors in Automation Systems and Their Security Challenges</a:t>
            </a:r>
          </a:p>
        </p:txBody>
      </p:sp>
      <p:sp>
        <p:nvSpPr>
          <p:cNvPr id="16" name="图形">
            <a:extLst>
              <a:ext uri="{FF2B5EF4-FFF2-40B4-BE49-F238E27FC236}">
                <a16:creationId xmlns:a16="http://schemas.microsoft.com/office/drawing/2014/main" id="{39CB694C-FC46-4B7F-8568-27870E99CE17}"/>
              </a:ext>
            </a:extLst>
          </p:cNvPr>
          <p:cNvSpPr/>
          <p:nvPr/>
        </p:nvSpPr>
        <p:spPr>
          <a:xfrm>
            <a:off x="5042571" y="5580640"/>
            <a:ext cx="1803400" cy="412318"/>
          </a:xfrm>
          <a:prstGeom prst="rect">
            <a:avLst/>
          </a:prstGeom>
          <a:noFill/>
          <a:ln w="12700">
            <a:solidFill>
              <a:srgbClr val="05F4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rgbClr val="05F4CE"/>
                </a:solidFill>
                <a:cs typeface="+mn-ea"/>
                <a:sym typeface="+mn-lt"/>
              </a:rPr>
              <a:t>教授：陳永昇</a:t>
            </a:r>
            <a:endParaRPr lang="zh-CN" altLang="en-US" sz="1600" dirty="0">
              <a:solidFill>
                <a:srgbClr val="05F4CE"/>
              </a:solidFill>
              <a:cs typeface="+mn-ea"/>
              <a:sym typeface="+mn-lt"/>
            </a:endParaRPr>
          </a:p>
        </p:txBody>
      </p:sp>
      <p:sp>
        <p:nvSpPr>
          <p:cNvPr id="17" name="图形">
            <a:extLst>
              <a:ext uri="{FF2B5EF4-FFF2-40B4-BE49-F238E27FC236}">
                <a16:creationId xmlns:a16="http://schemas.microsoft.com/office/drawing/2014/main" id="{86498C0F-D794-4098-911E-0B3083690E0D}"/>
              </a:ext>
            </a:extLst>
          </p:cNvPr>
          <p:cNvSpPr/>
          <p:nvPr/>
        </p:nvSpPr>
        <p:spPr>
          <a:xfrm>
            <a:off x="4976213" y="4965983"/>
            <a:ext cx="1936115" cy="412318"/>
          </a:xfrm>
          <a:prstGeom prst="rect">
            <a:avLst/>
          </a:prstGeom>
          <a:solidFill>
            <a:srgbClr val="05F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學生：呂明樺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887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 bldLvl="0" animBg="1"/>
      <p:bldP spid="16" grpId="1" animBg="1"/>
      <p:bldP spid="17" grpId="0" bldLvl="0" animBg="1"/>
      <p:bldP spid="17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2C6A4DDD-9287-4ED4-91BD-967A92FA33A4}"/>
              </a:ext>
            </a:extLst>
          </p:cNvPr>
          <p:cNvGrpSpPr/>
          <p:nvPr/>
        </p:nvGrpSpPr>
        <p:grpSpPr>
          <a:xfrm>
            <a:off x="2559732" y="1040234"/>
            <a:ext cx="8632890" cy="1727644"/>
            <a:chOff x="660401" y="1488393"/>
            <a:chExt cx="10843719" cy="430140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1D5868EF-C2F4-441B-90AB-7BD79DC1F9B1}"/>
                </a:ext>
              </a:extLst>
            </p:cNvPr>
            <p:cNvGrpSpPr/>
            <p:nvPr/>
          </p:nvGrpSpPr>
          <p:grpSpPr>
            <a:xfrm>
              <a:off x="660401" y="1488393"/>
              <a:ext cx="10843718" cy="1063147"/>
              <a:chOff x="660400" y="1965471"/>
              <a:chExt cx="10843718" cy="1063147"/>
            </a:xfrm>
          </p:grpSpPr>
          <p:sp>
            <p:nvSpPr>
              <p:cNvPr id="16" name="矩形: 圆顶角 15">
                <a:extLst>
                  <a:ext uri="{FF2B5EF4-FFF2-40B4-BE49-F238E27FC236}">
                    <a16:creationId xmlns:a16="http://schemas.microsoft.com/office/drawing/2014/main" id="{A6A819BC-E115-4B46-8EC2-4E37235D8A11}"/>
                  </a:ext>
                </a:extLst>
              </p:cNvPr>
              <p:cNvSpPr/>
              <p:nvPr/>
            </p:nvSpPr>
            <p:spPr>
              <a:xfrm rot="16200000">
                <a:off x="1309374" y="1316497"/>
                <a:ext cx="1063147" cy="2361096"/>
              </a:xfrm>
              <a:prstGeom prst="round2SameRect">
                <a:avLst/>
              </a:prstGeom>
              <a:solidFill>
                <a:srgbClr val="00E4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190500" dist="114300" dir="2700000" sx="98000" sy="98000" algn="tl" rotWithShape="0">
                  <a:srgbClr val="1D3E8D">
                    <a:alpha val="22000"/>
                  </a:srgbClr>
                </a:outerShdw>
              </a:effectLst>
            </p:spPr>
            <p:txBody>
              <a:bodyPr vert="eaVert" rtlCol="0" anchor="ctr"/>
              <a:lstStyle/>
              <a:p>
                <a:pPr marL="0" marR="0" lvl="0" indent="0" algn="ctr" defTabSz="91437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2133" kern="0" dirty="0">
                    <a:solidFill>
                      <a:prstClr val="white"/>
                    </a:solidFill>
                    <a:latin typeface="+mn-ea"/>
                  </a:rPr>
                  <a:t>1</a:t>
                </a:r>
                <a:endParaRPr kumimoji="0" lang="zh-CN" altLang="en-US" sz="2133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19655CDA-B160-4CEA-AEFE-EA35179C48DF}"/>
                  </a:ext>
                </a:extLst>
              </p:cNvPr>
              <p:cNvSpPr/>
              <p:nvPr/>
            </p:nvSpPr>
            <p:spPr>
              <a:xfrm>
                <a:off x="3114262" y="1965471"/>
                <a:ext cx="8389856" cy="1063147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12700" cap="flat" cmpd="sng" algn="ctr">
                <a:solidFill>
                  <a:srgbClr val="00E4FF"/>
                </a:solidFill>
                <a:prstDash val="solid"/>
                <a:miter lim="800000"/>
              </a:ln>
              <a:effectLst>
                <a:outerShdw blurRad="698500" dist="139700" dir="5400000" algn="t" rotWithShape="0">
                  <a:sysClr val="windowText" lastClr="000000">
                    <a:lumMod val="75000"/>
                    <a:lumOff val="25000"/>
                    <a:alpha val="23000"/>
                  </a:sys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2000" kern="0" dirty="0"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軟體過時缺乏安全性更新</a:t>
                </a:r>
                <a:endParaRPr lang="zh-CN" altLang="en-US" sz="2000" kern="0" dirty="0"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C7A79153-F3AE-4F3A-9929-FD3B1C326019}"/>
                </a:ext>
              </a:extLst>
            </p:cNvPr>
            <p:cNvGrpSpPr/>
            <p:nvPr/>
          </p:nvGrpSpPr>
          <p:grpSpPr>
            <a:xfrm>
              <a:off x="660401" y="3107522"/>
              <a:ext cx="10843719" cy="1063147"/>
              <a:chOff x="660400" y="1965471"/>
              <a:chExt cx="10843719" cy="1063147"/>
            </a:xfrm>
          </p:grpSpPr>
          <p:sp>
            <p:nvSpPr>
              <p:cNvPr id="19" name="矩形: 圆顶角 18">
                <a:extLst>
                  <a:ext uri="{FF2B5EF4-FFF2-40B4-BE49-F238E27FC236}">
                    <a16:creationId xmlns:a16="http://schemas.microsoft.com/office/drawing/2014/main" id="{FC85C86E-B358-4C9A-B325-6B1E693982DA}"/>
                  </a:ext>
                </a:extLst>
              </p:cNvPr>
              <p:cNvSpPr/>
              <p:nvPr/>
            </p:nvSpPr>
            <p:spPr>
              <a:xfrm rot="16200000">
                <a:off x="1309374" y="1316497"/>
                <a:ext cx="1063147" cy="2361096"/>
              </a:xfrm>
              <a:prstGeom prst="round2SameRect">
                <a:avLst/>
              </a:prstGeom>
              <a:solidFill>
                <a:srgbClr val="05F4CE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190500" dist="114300" dir="2700000" sx="98000" sy="98000" algn="tl" rotWithShape="0">
                  <a:srgbClr val="1D3E8D">
                    <a:alpha val="22000"/>
                  </a:srgbClr>
                </a:outerShdw>
              </a:effectLst>
            </p:spPr>
            <p:txBody>
              <a:bodyPr vert="eaVert" rtlCol="0" anchor="ctr"/>
              <a:lstStyle/>
              <a:p>
                <a:pPr marL="0" marR="0" lvl="0" indent="0" algn="ctr" defTabSz="91437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133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2</a:t>
                </a:r>
                <a:endParaRPr kumimoji="0" lang="zh-CN" altLang="en-US" sz="2133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57A78B0E-021B-4B01-8F80-DD26D921B196}"/>
                  </a:ext>
                </a:extLst>
              </p:cNvPr>
              <p:cNvSpPr/>
              <p:nvPr/>
            </p:nvSpPr>
            <p:spPr>
              <a:xfrm>
                <a:off x="3114262" y="1965471"/>
                <a:ext cx="8389856" cy="1063147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12700" cap="flat" cmpd="sng" algn="ctr">
                <a:solidFill>
                  <a:srgbClr val="05F4CE"/>
                </a:solidFill>
                <a:prstDash val="solid"/>
                <a:miter lim="800000"/>
              </a:ln>
              <a:effectLst>
                <a:outerShdw blurRad="698500" dist="139700" dir="5400000" algn="t" rotWithShape="0">
                  <a:sysClr val="windowText" lastClr="000000">
                    <a:lumMod val="75000"/>
                    <a:lumOff val="25000"/>
                    <a:alpha val="23000"/>
                  </a:sys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2000" kern="0" dirty="0"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基於相容性，使用過時的加密演算法</a:t>
                </a:r>
                <a:endParaRPr lang="zh-CN" altLang="en-US" sz="2000" kern="0" dirty="0"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B636ED18-9A5D-422E-8FDF-A092B27E1CEF}"/>
                </a:ext>
              </a:extLst>
            </p:cNvPr>
            <p:cNvGrpSpPr/>
            <p:nvPr/>
          </p:nvGrpSpPr>
          <p:grpSpPr>
            <a:xfrm>
              <a:off x="660401" y="4726650"/>
              <a:ext cx="10843718" cy="1063147"/>
              <a:chOff x="660400" y="1965471"/>
              <a:chExt cx="10843718" cy="1063147"/>
            </a:xfrm>
          </p:grpSpPr>
          <p:sp>
            <p:nvSpPr>
              <p:cNvPr id="22" name="矩形: 圆顶角 21">
                <a:extLst>
                  <a:ext uri="{FF2B5EF4-FFF2-40B4-BE49-F238E27FC236}">
                    <a16:creationId xmlns:a16="http://schemas.microsoft.com/office/drawing/2014/main" id="{A954E7D9-922B-4C79-84C3-42102ADE784F}"/>
                  </a:ext>
                </a:extLst>
              </p:cNvPr>
              <p:cNvSpPr/>
              <p:nvPr/>
            </p:nvSpPr>
            <p:spPr>
              <a:xfrm rot="16200000">
                <a:off x="1309374" y="1316497"/>
                <a:ext cx="1063147" cy="2361096"/>
              </a:xfrm>
              <a:prstGeom prst="round2SameRect">
                <a:avLst/>
              </a:prstGeom>
              <a:solidFill>
                <a:srgbClr val="00E4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190500" dist="114300" dir="2700000" sx="98000" sy="98000" algn="tl" rotWithShape="0">
                  <a:srgbClr val="1D3E8D">
                    <a:alpha val="22000"/>
                  </a:srgbClr>
                </a:outerShdw>
              </a:effectLst>
            </p:spPr>
            <p:txBody>
              <a:bodyPr vert="eaVert" rtlCol="0" anchor="ctr"/>
              <a:lstStyle/>
              <a:p>
                <a:pPr marL="0" marR="0" lvl="0" indent="0" algn="ctr" defTabSz="91437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133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3</a:t>
                </a:r>
                <a:endParaRPr kumimoji="0" lang="zh-CN" altLang="en-US" sz="2133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6E4619F5-7C1E-469A-976C-E58C3212F0F8}"/>
                  </a:ext>
                </a:extLst>
              </p:cNvPr>
              <p:cNvSpPr/>
              <p:nvPr/>
            </p:nvSpPr>
            <p:spPr>
              <a:xfrm>
                <a:off x="3114262" y="1965471"/>
                <a:ext cx="8389856" cy="1063147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12700" cap="flat" cmpd="sng" algn="ctr">
                <a:solidFill>
                  <a:srgbClr val="00E4FF"/>
                </a:solidFill>
                <a:prstDash val="solid"/>
                <a:miter lim="800000"/>
              </a:ln>
              <a:effectLst>
                <a:outerShdw blurRad="698500" dist="139700" dir="5400000" algn="t" rotWithShape="0">
                  <a:sysClr val="windowText" lastClr="000000">
                    <a:lumMod val="75000"/>
                    <a:lumOff val="25000"/>
                    <a:alpha val="23000"/>
                  </a:sys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2000" kern="0" dirty="0"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製造商安全狀況缺失</a:t>
                </a:r>
                <a:endParaRPr lang="zh-CN" altLang="en-US" sz="2000" kern="0" dirty="0">
                  <a:solidFill>
                    <a:prstClr val="white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</p:txBody>
          </p:sp>
        </p:grp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安全挑戰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7" name="组合 23">
            <a:extLst>
              <a:ext uri="{FF2B5EF4-FFF2-40B4-BE49-F238E27FC236}">
                <a16:creationId xmlns:a16="http://schemas.microsoft.com/office/drawing/2014/main" id="{B3C63120-693D-412C-83F5-5A7148F7A435}"/>
              </a:ext>
            </a:extLst>
          </p:cNvPr>
          <p:cNvGrpSpPr/>
          <p:nvPr/>
        </p:nvGrpSpPr>
        <p:grpSpPr>
          <a:xfrm>
            <a:off x="2559731" y="2976238"/>
            <a:ext cx="8632890" cy="1727644"/>
            <a:chOff x="660401" y="1488393"/>
            <a:chExt cx="10843719" cy="4301404"/>
          </a:xfrm>
        </p:grpSpPr>
        <p:grpSp>
          <p:nvGrpSpPr>
            <p:cNvPr id="58" name="组合 14">
              <a:extLst>
                <a:ext uri="{FF2B5EF4-FFF2-40B4-BE49-F238E27FC236}">
                  <a16:creationId xmlns:a16="http://schemas.microsoft.com/office/drawing/2014/main" id="{F9976E32-626A-4DB1-BA1B-6B8227337CB2}"/>
                </a:ext>
              </a:extLst>
            </p:cNvPr>
            <p:cNvGrpSpPr/>
            <p:nvPr/>
          </p:nvGrpSpPr>
          <p:grpSpPr>
            <a:xfrm>
              <a:off x="660401" y="1488393"/>
              <a:ext cx="10843718" cy="1063147"/>
              <a:chOff x="660400" y="1965471"/>
              <a:chExt cx="10843718" cy="1063147"/>
            </a:xfrm>
          </p:grpSpPr>
          <p:sp>
            <p:nvSpPr>
              <p:cNvPr id="65" name="矩形: 圆顶角 15">
                <a:extLst>
                  <a:ext uri="{FF2B5EF4-FFF2-40B4-BE49-F238E27FC236}">
                    <a16:creationId xmlns:a16="http://schemas.microsoft.com/office/drawing/2014/main" id="{031139C2-5342-4D2F-A858-4EF719D54071}"/>
                  </a:ext>
                </a:extLst>
              </p:cNvPr>
              <p:cNvSpPr/>
              <p:nvPr/>
            </p:nvSpPr>
            <p:spPr>
              <a:xfrm rot="16200000">
                <a:off x="1309374" y="1316497"/>
                <a:ext cx="1063147" cy="2361096"/>
              </a:xfrm>
              <a:prstGeom prst="round2SameRect">
                <a:avLst/>
              </a:prstGeom>
              <a:solidFill>
                <a:srgbClr val="00E4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190500" dist="114300" dir="2700000" sx="98000" sy="98000" algn="tl" rotWithShape="0">
                  <a:srgbClr val="1D3E8D">
                    <a:alpha val="22000"/>
                  </a:srgbClr>
                </a:outerShdw>
              </a:effectLst>
            </p:spPr>
            <p:txBody>
              <a:bodyPr vert="eaVert" rtlCol="0" anchor="ctr"/>
              <a:lstStyle/>
              <a:p>
                <a:pPr marL="0" marR="0" lvl="0" indent="0" algn="ctr" defTabSz="91437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133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4</a:t>
                </a:r>
                <a:endParaRPr kumimoji="0" lang="zh-CN" altLang="en-US" sz="2133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66" name="矩形: 圆角 16">
                <a:extLst>
                  <a:ext uri="{FF2B5EF4-FFF2-40B4-BE49-F238E27FC236}">
                    <a16:creationId xmlns:a16="http://schemas.microsoft.com/office/drawing/2014/main" id="{8F724606-9BAD-4FCB-A9E7-F12B6422E1D8}"/>
                  </a:ext>
                </a:extLst>
              </p:cNvPr>
              <p:cNvSpPr/>
              <p:nvPr/>
            </p:nvSpPr>
            <p:spPr>
              <a:xfrm>
                <a:off x="3114262" y="1965471"/>
                <a:ext cx="8389856" cy="1063147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12700" cap="flat" cmpd="sng" algn="ctr">
                <a:solidFill>
                  <a:srgbClr val="00E4FF"/>
                </a:solidFill>
                <a:prstDash val="solid"/>
                <a:miter lim="800000"/>
              </a:ln>
              <a:effectLst>
                <a:outerShdw blurRad="698500" dist="139700" dir="5400000" algn="t" rotWithShape="0">
                  <a:sysClr val="windowText" lastClr="000000">
                    <a:lumMod val="75000"/>
                    <a:lumOff val="25000"/>
                    <a:alpha val="23000"/>
                  </a:sys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2000" kern="0" dirty="0"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使用者互動較差，難以安全地配置設備</a:t>
                </a:r>
                <a:endParaRPr lang="zh-CN" altLang="en-US" sz="2000" kern="0" dirty="0">
                  <a:solidFill>
                    <a:prstClr val="white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</p:txBody>
          </p:sp>
        </p:grpSp>
        <p:grpSp>
          <p:nvGrpSpPr>
            <p:cNvPr id="59" name="组合 17">
              <a:extLst>
                <a:ext uri="{FF2B5EF4-FFF2-40B4-BE49-F238E27FC236}">
                  <a16:creationId xmlns:a16="http://schemas.microsoft.com/office/drawing/2014/main" id="{716C791C-2B76-4BE3-8AF0-0053D1229225}"/>
                </a:ext>
              </a:extLst>
            </p:cNvPr>
            <p:cNvGrpSpPr/>
            <p:nvPr/>
          </p:nvGrpSpPr>
          <p:grpSpPr>
            <a:xfrm>
              <a:off x="660401" y="3107522"/>
              <a:ext cx="10843719" cy="1063147"/>
              <a:chOff x="660400" y="1965471"/>
              <a:chExt cx="10843719" cy="1063147"/>
            </a:xfrm>
          </p:grpSpPr>
          <p:sp>
            <p:nvSpPr>
              <p:cNvPr id="63" name="矩形: 圆顶角 18">
                <a:extLst>
                  <a:ext uri="{FF2B5EF4-FFF2-40B4-BE49-F238E27FC236}">
                    <a16:creationId xmlns:a16="http://schemas.microsoft.com/office/drawing/2014/main" id="{90F37273-5180-44FE-B7D2-763511913DE8}"/>
                  </a:ext>
                </a:extLst>
              </p:cNvPr>
              <p:cNvSpPr/>
              <p:nvPr/>
            </p:nvSpPr>
            <p:spPr>
              <a:xfrm rot="16200000">
                <a:off x="1309374" y="1316497"/>
                <a:ext cx="1063147" cy="2361096"/>
              </a:xfrm>
              <a:prstGeom prst="round2SameRect">
                <a:avLst/>
              </a:prstGeom>
              <a:solidFill>
                <a:srgbClr val="05F4CE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190500" dist="114300" dir="2700000" sx="98000" sy="98000" algn="tl" rotWithShape="0">
                  <a:srgbClr val="1D3E8D">
                    <a:alpha val="22000"/>
                  </a:srgbClr>
                </a:outerShdw>
              </a:effectLst>
            </p:spPr>
            <p:txBody>
              <a:bodyPr vert="eaVert" rtlCol="0" anchor="ctr"/>
              <a:lstStyle/>
              <a:p>
                <a:pPr marL="0" marR="0" lvl="0" indent="0" algn="ctr" defTabSz="91437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133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5</a:t>
                </a:r>
                <a:endParaRPr kumimoji="0" lang="zh-CN" altLang="en-US" sz="2133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64" name="矩形: 圆角 19">
                <a:extLst>
                  <a:ext uri="{FF2B5EF4-FFF2-40B4-BE49-F238E27FC236}">
                    <a16:creationId xmlns:a16="http://schemas.microsoft.com/office/drawing/2014/main" id="{7A43532E-53C7-441F-87DE-4CFE4D3ECEC8}"/>
                  </a:ext>
                </a:extLst>
              </p:cNvPr>
              <p:cNvSpPr/>
              <p:nvPr/>
            </p:nvSpPr>
            <p:spPr>
              <a:xfrm>
                <a:off x="3114262" y="1965471"/>
                <a:ext cx="8389856" cy="1063147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12700" cap="flat" cmpd="sng" algn="ctr">
                <a:solidFill>
                  <a:srgbClr val="05F4CE"/>
                </a:solidFill>
                <a:prstDash val="solid"/>
                <a:miter lim="800000"/>
              </a:ln>
              <a:effectLst>
                <a:outerShdw blurRad="698500" dist="139700" dir="5400000" algn="t" rotWithShape="0">
                  <a:sysClr val="windowText" lastClr="000000">
                    <a:lumMod val="75000"/>
                    <a:lumOff val="25000"/>
                    <a:alpha val="23000"/>
                  </a:sys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2000" kern="0" dirty="0"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實體安全性不足，攻擊者可以實際存取設備</a:t>
                </a:r>
                <a:endParaRPr lang="zh-CN" altLang="en-US" sz="2000" kern="0" dirty="0">
                  <a:solidFill>
                    <a:prstClr val="white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</p:txBody>
          </p:sp>
        </p:grpSp>
        <p:grpSp>
          <p:nvGrpSpPr>
            <p:cNvPr id="60" name="组合 20">
              <a:extLst>
                <a:ext uri="{FF2B5EF4-FFF2-40B4-BE49-F238E27FC236}">
                  <a16:creationId xmlns:a16="http://schemas.microsoft.com/office/drawing/2014/main" id="{0A43A71C-213D-4319-A75E-B54E38916CEC}"/>
                </a:ext>
              </a:extLst>
            </p:cNvPr>
            <p:cNvGrpSpPr/>
            <p:nvPr/>
          </p:nvGrpSpPr>
          <p:grpSpPr>
            <a:xfrm>
              <a:off x="660401" y="4726650"/>
              <a:ext cx="10843718" cy="1063147"/>
              <a:chOff x="660400" y="1965471"/>
              <a:chExt cx="10843718" cy="1063147"/>
            </a:xfrm>
          </p:grpSpPr>
          <p:sp>
            <p:nvSpPr>
              <p:cNvPr id="61" name="矩形: 圆顶角 21">
                <a:extLst>
                  <a:ext uri="{FF2B5EF4-FFF2-40B4-BE49-F238E27FC236}">
                    <a16:creationId xmlns:a16="http://schemas.microsoft.com/office/drawing/2014/main" id="{CACB17DA-F375-416B-B449-95C77D1B136E}"/>
                  </a:ext>
                </a:extLst>
              </p:cNvPr>
              <p:cNvSpPr/>
              <p:nvPr/>
            </p:nvSpPr>
            <p:spPr>
              <a:xfrm rot="16200000">
                <a:off x="1309374" y="1316497"/>
                <a:ext cx="1063147" cy="2361096"/>
              </a:xfrm>
              <a:prstGeom prst="round2SameRect">
                <a:avLst/>
              </a:prstGeom>
              <a:solidFill>
                <a:srgbClr val="00E4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190500" dist="114300" dir="2700000" sx="98000" sy="98000" algn="tl" rotWithShape="0">
                  <a:srgbClr val="1D3E8D">
                    <a:alpha val="22000"/>
                  </a:srgbClr>
                </a:outerShdw>
              </a:effectLst>
            </p:spPr>
            <p:txBody>
              <a:bodyPr vert="eaVert" rtlCol="0" anchor="ctr"/>
              <a:lstStyle/>
              <a:p>
                <a:pPr marL="0" marR="0" lvl="0" indent="0" algn="ctr" defTabSz="91437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133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6</a:t>
                </a:r>
                <a:endParaRPr kumimoji="0" lang="zh-CN" altLang="en-US" sz="2133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62" name="矩形: 圆角 22">
                <a:extLst>
                  <a:ext uri="{FF2B5EF4-FFF2-40B4-BE49-F238E27FC236}">
                    <a16:creationId xmlns:a16="http://schemas.microsoft.com/office/drawing/2014/main" id="{0AB65108-DB1F-4A36-8B0C-545662B2AC11}"/>
                  </a:ext>
                </a:extLst>
              </p:cNvPr>
              <p:cNvSpPr/>
              <p:nvPr/>
            </p:nvSpPr>
            <p:spPr>
              <a:xfrm>
                <a:off x="3114262" y="1965471"/>
                <a:ext cx="8389856" cy="1063147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12700" cap="flat" cmpd="sng" algn="ctr">
                <a:solidFill>
                  <a:srgbClr val="00E4FF"/>
                </a:solidFill>
                <a:prstDash val="solid"/>
                <a:miter lim="800000"/>
              </a:ln>
              <a:effectLst>
                <a:outerShdw blurRad="698500" dist="139700" dir="5400000" algn="t" rotWithShape="0">
                  <a:sysClr val="windowText" lastClr="000000">
                    <a:lumMod val="75000"/>
                    <a:lumOff val="25000"/>
                    <a:alpha val="23000"/>
                  </a:sys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2000" kern="0" dirty="0"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不正確的存取控制，如無身分驗證</a:t>
                </a:r>
                <a:endParaRPr lang="zh-CN" altLang="en-US" sz="2000" kern="0" dirty="0">
                  <a:solidFill>
                    <a:prstClr val="white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</p:txBody>
          </p:sp>
        </p:grpSp>
      </p:grpSp>
      <p:grpSp>
        <p:nvGrpSpPr>
          <p:cNvPr id="67" name="组合 23">
            <a:extLst>
              <a:ext uri="{FF2B5EF4-FFF2-40B4-BE49-F238E27FC236}">
                <a16:creationId xmlns:a16="http://schemas.microsoft.com/office/drawing/2014/main" id="{F99B9C92-6006-4AF5-91E6-D3B416B1A829}"/>
              </a:ext>
            </a:extLst>
          </p:cNvPr>
          <p:cNvGrpSpPr/>
          <p:nvPr/>
        </p:nvGrpSpPr>
        <p:grpSpPr>
          <a:xfrm>
            <a:off x="2559730" y="4912241"/>
            <a:ext cx="8632890" cy="1077327"/>
            <a:chOff x="660401" y="1488393"/>
            <a:chExt cx="10843719" cy="2682276"/>
          </a:xfrm>
        </p:grpSpPr>
        <p:grpSp>
          <p:nvGrpSpPr>
            <p:cNvPr id="68" name="组合 14">
              <a:extLst>
                <a:ext uri="{FF2B5EF4-FFF2-40B4-BE49-F238E27FC236}">
                  <a16:creationId xmlns:a16="http://schemas.microsoft.com/office/drawing/2014/main" id="{0AA95567-D4FE-45D5-923A-047AD097828C}"/>
                </a:ext>
              </a:extLst>
            </p:cNvPr>
            <p:cNvGrpSpPr/>
            <p:nvPr/>
          </p:nvGrpSpPr>
          <p:grpSpPr>
            <a:xfrm>
              <a:off x="660401" y="1488393"/>
              <a:ext cx="10843718" cy="1063147"/>
              <a:chOff x="660400" y="1965471"/>
              <a:chExt cx="10843718" cy="1063147"/>
            </a:xfrm>
          </p:grpSpPr>
          <p:sp>
            <p:nvSpPr>
              <p:cNvPr id="75" name="矩形: 圆顶角 15">
                <a:extLst>
                  <a:ext uri="{FF2B5EF4-FFF2-40B4-BE49-F238E27FC236}">
                    <a16:creationId xmlns:a16="http://schemas.microsoft.com/office/drawing/2014/main" id="{D876459F-EC79-40BE-9213-556CF027BB6A}"/>
                  </a:ext>
                </a:extLst>
              </p:cNvPr>
              <p:cNvSpPr/>
              <p:nvPr/>
            </p:nvSpPr>
            <p:spPr>
              <a:xfrm rot="16200000">
                <a:off x="1309374" y="1316497"/>
                <a:ext cx="1063147" cy="2361096"/>
              </a:xfrm>
              <a:prstGeom prst="round2SameRect">
                <a:avLst/>
              </a:prstGeom>
              <a:solidFill>
                <a:srgbClr val="00E4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190500" dist="114300" dir="2700000" sx="98000" sy="98000" algn="tl" rotWithShape="0">
                  <a:srgbClr val="1D3E8D">
                    <a:alpha val="22000"/>
                  </a:srgbClr>
                </a:outerShdw>
              </a:effectLst>
            </p:spPr>
            <p:txBody>
              <a:bodyPr vert="eaVert" rtlCol="0" anchor="ctr"/>
              <a:lstStyle/>
              <a:p>
                <a:pPr marL="0" marR="0" lvl="0" indent="0" algn="ctr" defTabSz="91437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133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7</a:t>
                </a:r>
                <a:endParaRPr kumimoji="0" lang="zh-CN" altLang="en-US" sz="2133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76" name="矩形: 圆角 16">
                <a:extLst>
                  <a:ext uri="{FF2B5EF4-FFF2-40B4-BE49-F238E27FC236}">
                    <a16:creationId xmlns:a16="http://schemas.microsoft.com/office/drawing/2014/main" id="{1BC36BD1-96C5-46EF-A07A-BC522E200173}"/>
                  </a:ext>
                </a:extLst>
              </p:cNvPr>
              <p:cNvSpPr/>
              <p:nvPr/>
            </p:nvSpPr>
            <p:spPr>
              <a:xfrm>
                <a:off x="3114262" y="1965471"/>
                <a:ext cx="8389856" cy="1063147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12700" cap="flat" cmpd="sng" algn="ctr">
                <a:solidFill>
                  <a:srgbClr val="00E4FF"/>
                </a:solidFill>
                <a:prstDash val="solid"/>
                <a:miter lim="800000"/>
              </a:ln>
              <a:effectLst>
                <a:outerShdw blurRad="698500" dist="139700" dir="5400000" algn="t" rotWithShape="0">
                  <a:sysClr val="windowText" lastClr="000000">
                    <a:lumMod val="75000"/>
                    <a:lumOff val="25000"/>
                    <a:alpha val="23000"/>
                  </a:sys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2000" kern="0" dirty="0"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由於需要互通性，連線方式過於簡單，攻擊入口多</a:t>
                </a:r>
                <a:endParaRPr lang="zh-CN" altLang="en-US" sz="2000" kern="0" dirty="0">
                  <a:solidFill>
                    <a:prstClr val="white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</p:txBody>
          </p:sp>
        </p:grpSp>
        <p:grpSp>
          <p:nvGrpSpPr>
            <p:cNvPr id="69" name="组合 17">
              <a:extLst>
                <a:ext uri="{FF2B5EF4-FFF2-40B4-BE49-F238E27FC236}">
                  <a16:creationId xmlns:a16="http://schemas.microsoft.com/office/drawing/2014/main" id="{D3FDC460-E963-4CF1-AE63-AEC388FE799E}"/>
                </a:ext>
              </a:extLst>
            </p:cNvPr>
            <p:cNvGrpSpPr/>
            <p:nvPr/>
          </p:nvGrpSpPr>
          <p:grpSpPr>
            <a:xfrm>
              <a:off x="660401" y="3107522"/>
              <a:ext cx="10843719" cy="1063147"/>
              <a:chOff x="660400" y="1965471"/>
              <a:chExt cx="10843719" cy="1063147"/>
            </a:xfrm>
          </p:grpSpPr>
          <p:sp>
            <p:nvSpPr>
              <p:cNvPr id="73" name="矩形: 圆顶角 18">
                <a:extLst>
                  <a:ext uri="{FF2B5EF4-FFF2-40B4-BE49-F238E27FC236}">
                    <a16:creationId xmlns:a16="http://schemas.microsoft.com/office/drawing/2014/main" id="{2BDF872C-C208-4003-9E79-89B2703B71C5}"/>
                  </a:ext>
                </a:extLst>
              </p:cNvPr>
              <p:cNvSpPr/>
              <p:nvPr/>
            </p:nvSpPr>
            <p:spPr>
              <a:xfrm rot="16200000">
                <a:off x="1309374" y="1316497"/>
                <a:ext cx="1063147" cy="2361096"/>
              </a:xfrm>
              <a:prstGeom prst="round2SameRect">
                <a:avLst/>
              </a:prstGeom>
              <a:solidFill>
                <a:srgbClr val="05F4CE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190500" dist="114300" dir="2700000" sx="98000" sy="98000" algn="tl" rotWithShape="0">
                  <a:srgbClr val="1D3E8D">
                    <a:alpha val="22000"/>
                  </a:srgbClr>
                </a:outerShdw>
              </a:effectLst>
            </p:spPr>
            <p:txBody>
              <a:bodyPr vert="eaVert" rtlCol="0" anchor="ctr"/>
              <a:lstStyle/>
              <a:p>
                <a:pPr marL="0" marR="0" lvl="0" indent="0" algn="ctr" defTabSz="91437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133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+mn-ea"/>
                    <a:cs typeface="+mn-cs"/>
                  </a:rPr>
                  <a:t>8</a:t>
                </a:r>
                <a:endParaRPr kumimoji="0" lang="zh-CN" altLang="en-US" sz="2133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74" name="矩形: 圆角 19">
                <a:extLst>
                  <a:ext uri="{FF2B5EF4-FFF2-40B4-BE49-F238E27FC236}">
                    <a16:creationId xmlns:a16="http://schemas.microsoft.com/office/drawing/2014/main" id="{8D5D1F23-F72B-4130-9826-EDB7BECC1F0F}"/>
                  </a:ext>
                </a:extLst>
              </p:cNvPr>
              <p:cNvSpPr/>
              <p:nvPr/>
            </p:nvSpPr>
            <p:spPr>
              <a:xfrm>
                <a:off x="3114262" y="1965471"/>
                <a:ext cx="8389856" cy="1063147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12700" cap="flat" cmpd="sng" algn="ctr">
                <a:solidFill>
                  <a:srgbClr val="05F4CE"/>
                </a:solidFill>
                <a:prstDash val="solid"/>
                <a:miter lim="800000"/>
              </a:ln>
              <a:effectLst>
                <a:outerShdw blurRad="698500" dist="139700" dir="5400000" algn="t" rotWithShape="0">
                  <a:sysClr val="windowText" lastClr="000000">
                    <a:lumMod val="75000"/>
                    <a:lumOff val="25000"/>
                    <a:alpha val="23000"/>
                  </a:sys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TW" altLang="en-US" sz="2000" kern="0" dirty="0"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入侵無知</a:t>
                </a:r>
                <a:endParaRPr lang="zh-CN" altLang="en-US" sz="2000" kern="0" dirty="0">
                  <a:solidFill>
                    <a:prstClr val="white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48286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D8C9A6-C770-4F2C-8F3B-37F3CAABB7AA}"/>
              </a:ext>
            </a:extLst>
          </p:cNvPr>
          <p:cNvGrpSpPr/>
          <p:nvPr/>
        </p:nvGrpSpPr>
        <p:grpSpPr>
          <a:xfrm>
            <a:off x="3660218" y="2061048"/>
            <a:ext cx="7698101" cy="2246769"/>
            <a:chOff x="2120669" y="2014394"/>
            <a:chExt cx="7698101" cy="2246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9599D0E-59F3-42E0-A384-2C606EDB06B9}"/>
                </a:ext>
              </a:extLst>
            </p:cNvPr>
            <p:cNvSpPr txBox="1"/>
            <p:nvPr/>
          </p:nvSpPr>
          <p:spPr>
            <a:xfrm>
              <a:off x="3139844" y="2413337"/>
              <a:ext cx="66789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05F4CE"/>
                  </a:solidFill>
                  <a:effectLst/>
                  <a:uLnTx/>
                  <a:uFillTx/>
                  <a:cs typeface="+mn-ea"/>
                  <a:sym typeface="+mn-lt"/>
                </a:rPr>
                <a:t>物聯網攻擊手段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303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8B45599-C2CE-4295-A3A3-C89F27887608}"/>
                </a:ext>
              </a:extLst>
            </p:cNvPr>
            <p:cNvSpPr txBox="1"/>
            <p:nvPr/>
          </p:nvSpPr>
          <p:spPr>
            <a:xfrm>
              <a:off x="2120669" y="2014394"/>
              <a:ext cx="101917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0" dirty="0">
                  <a:solidFill>
                    <a:srgbClr val="05F4CE"/>
                  </a:solidFill>
                </a:rPr>
                <a:t>4</a:t>
              </a:r>
              <a:endParaRPr lang="zh-CN" altLang="en-US" sz="14000" dirty="0">
                <a:solidFill>
                  <a:srgbClr val="05F4C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3000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>
            <a:extLst>
              <a:ext uri="{FF2B5EF4-FFF2-40B4-BE49-F238E27FC236}">
                <a16:creationId xmlns:a16="http://schemas.microsoft.com/office/drawing/2014/main" id="{1891E58B-A157-4364-BF7C-3A919DBB4AC5}"/>
              </a:ext>
            </a:extLst>
          </p:cNvPr>
          <p:cNvGrpSpPr/>
          <p:nvPr/>
        </p:nvGrpSpPr>
        <p:grpSpPr>
          <a:xfrm>
            <a:off x="1197304" y="1689935"/>
            <a:ext cx="9648096" cy="3646082"/>
            <a:chOff x="550263" y="1191753"/>
            <a:chExt cx="10924178" cy="4128322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CD617DC8-1A5C-452D-9918-058E70187694}"/>
                </a:ext>
              </a:extLst>
            </p:cNvPr>
            <p:cNvSpPr/>
            <p:nvPr/>
          </p:nvSpPr>
          <p:spPr>
            <a:xfrm>
              <a:off x="4418932" y="1430873"/>
              <a:ext cx="3413760" cy="341376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E4FF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07816206-A211-4601-B68C-9E585032AE24}"/>
                </a:ext>
              </a:extLst>
            </p:cNvPr>
            <p:cNvCxnSpPr>
              <a:cxnSpLocks/>
            </p:cNvCxnSpPr>
            <p:nvPr/>
          </p:nvCxnSpPr>
          <p:spPr>
            <a:xfrm>
              <a:off x="926181" y="1341120"/>
              <a:ext cx="3275932" cy="0"/>
            </a:xfrm>
            <a:prstGeom prst="line">
              <a:avLst/>
            </a:prstGeom>
            <a:ln w="12700">
              <a:solidFill>
                <a:srgbClr val="05F4CE">
                  <a:alpha val="4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14357A20-8580-4F9A-A7F8-AB4FB8EDEEDC}"/>
                </a:ext>
              </a:extLst>
            </p:cNvPr>
            <p:cNvCxnSpPr>
              <a:cxnSpLocks/>
            </p:cNvCxnSpPr>
            <p:nvPr/>
          </p:nvCxnSpPr>
          <p:spPr>
            <a:xfrm>
              <a:off x="4191547" y="1341120"/>
              <a:ext cx="1053434" cy="958710"/>
            </a:xfrm>
            <a:prstGeom prst="line">
              <a:avLst/>
            </a:prstGeom>
            <a:ln w="12700">
              <a:solidFill>
                <a:srgbClr val="05F4CE">
                  <a:alpha val="4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13C8BC0E-CBB1-44B4-AB41-3C26A88C0421}"/>
                </a:ext>
              </a:extLst>
            </p:cNvPr>
            <p:cNvSpPr/>
            <p:nvPr/>
          </p:nvSpPr>
          <p:spPr>
            <a:xfrm>
              <a:off x="5099203" y="2189515"/>
              <a:ext cx="224390" cy="2243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ED5D5587-FC18-4392-A99B-FD7B7E581D87}"/>
                </a:ext>
              </a:extLst>
            </p:cNvPr>
            <p:cNvSpPr/>
            <p:nvPr/>
          </p:nvSpPr>
          <p:spPr>
            <a:xfrm>
              <a:off x="5129343" y="2219655"/>
              <a:ext cx="164110" cy="164110"/>
            </a:xfrm>
            <a:prstGeom prst="ellipse">
              <a:avLst/>
            </a:prstGeom>
            <a:solidFill>
              <a:srgbClr val="00E4FF"/>
            </a:solidFill>
            <a:ln>
              <a:noFill/>
            </a:ln>
            <a:effectLst>
              <a:outerShdw blurRad="431800" dist="152400" dir="5400000" sx="91000" sy="91000" algn="t" rotWithShape="0">
                <a:srgbClr val="2B9DF3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E20C9837-DDA4-4123-8D6F-E5E847C383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3920" y="5012583"/>
              <a:ext cx="3275932" cy="0"/>
            </a:xfrm>
            <a:prstGeom prst="line">
              <a:avLst/>
            </a:prstGeom>
            <a:ln w="12700">
              <a:solidFill>
                <a:srgbClr val="00E4FF">
                  <a:alpha val="4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5112CC0D-807F-4CE3-9E95-AFE550C1B1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59852" y="4053873"/>
              <a:ext cx="1053435" cy="958710"/>
            </a:xfrm>
            <a:prstGeom prst="line">
              <a:avLst/>
            </a:prstGeom>
            <a:ln w="12700">
              <a:solidFill>
                <a:srgbClr val="00E4FF">
                  <a:alpha val="4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B96A81E-67F1-4B29-BBC8-3470719D9BC5}"/>
                </a:ext>
              </a:extLst>
            </p:cNvPr>
            <p:cNvSpPr/>
            <p:nvPr/>
          </p:nvSpPr>
          <p:spPr>
            <a:xfrm flipV="1">
              <a:off x="5099203" y="3939798"/>
              <a:ext cx="224390" cy="2243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EC15679B-4221-4484-8C2E-4A0C10EA10CA}"/>
                </a:ext>
              </a:extLst>
            </p:cNvPr>
            <p:cNvSpPr/>
            <p:nvPr/>
          </p:nvSpPr>
          <p:spPr>
            <a:xfrm flipV="1">
              <a:off x="5129343" y="3969938"/>
              <a:ext cx="164110" cy="164110"/>
            </a:xfrm>
            <a:prstGeom prst="ellipse">
              <a:avLst/>
            </a:prstGeom>
            <a:solidFill>
              <a:srgbClr val="05F4CE"/>
            </a:solidFill>
            <a:ln>
              <a:noFill/>
            </a:ln>
            <a:effectLst>
              <a:outerShdw blurRad="431800" dist="152400" dir="5400000" sx="91000" sy="91000" algn="t" rotWithShape="0">
                <a:srgbClr val="2B9DF3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69BE8BBE-5FA7-4F0E-8D64-4F09885422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535" y="1341120"/>
              <a:ext cx="3275932" cy="0"/>
            </a:xfrm>
            <a:prstGeom prst="line">
              <a:avLst/>
            </a:prstGeom>
            <a:ln w="12700">
              <a:solidFill>
                <a:srgbClr val="00E4FF">
                  <a:alpha val="4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264E514C-5B23-4600-9939-91C07BE4E2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15100" y="1341120"/>
              <a:ext cx="1053435" cy="958710"/>
            </a:xfrm>
            <a:prstGeom prst="line">
              <a:avLst/>
            </a:prstGeom>
            <a:ln w="12700">
              <a:solidFill>
                <a:srgbClr val="00E4FF">
                  <a:alpha val="4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D6F0E8D9-4377-4102-97D9-00741BFDE739}"/>
                </a:ext>
              </a:extLst>
            </p:cNvPr>
            <p:cNvSpPr/>
            <p:nvPr/>
          </p:nvSpPr>
          <p:spPr>
            <a:xfrm flipH="1">
              <a:off x="6904794" y="2189515"/>
              <a:ext cx="224390" cy="2243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F2019E38-E6B8-4579-851E-BCAC2AFF5661}"/>
                </a:ext>
              </a:extLst>
            </p:cNvPr>
            <p:cNvSpPr/>
            <p:nvPr/>
          </p:nvSpPr>
          <p:spPr>
            <a:xfrm flipH="1">
              <a:off x="6934934" y="2219655"/>
              <a:ext cx="164110" cy="164110"/>
            </a:xfrm>
            <a:prstGeom prst="ellipse">
              <a:avLst/>
            </a:prstGeom>
            <a:solidFill>
              <a:srgbClr val="05F4CE"/>
            </a:solidFill>
            <a:ln>
              <a:noFill/>
            </a:ln>
            <a:effectLst>
              <a:outerShdw blurRad="431800" dist="152400" dir="5400000" sx="91000" sy="91000" algn="t" rotWithShape="0">
                <a:srgbClr val="2B9DF3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98E54287-AB40-45EA-8ED9-B1C3A04868C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68535" y="5012583"/>
              <a:ext cx="3275932" cy="0"/>
            </a:xfrm>
            <a:prstGeom prst="line">
              <a:avLst/>
            </a:prstGeom>
            <a:ln w="12700">
              <a:solidFill>
                <a:srgbClr val="05F4CE">
                  <a:alpha val="4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658CA981-8226-4AA8-8FA0-6500C405B3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15100" y="4053873"/>
              <a:ext cx="1053435" cy="958710"/>
            </a:xfrm>
            <a:prstGeom prst="line">
              <a:avLst/>
            </a:prstGeom>
            <a:ln w="12700">
              <a:solidFill>
                <a:srgbClr val="05F4CE">
                  <a:alpha val="4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A5AC4BEC-209A-4636-9DC6-CC7431E03890}"/>
                </a:ext>
              </a:extLst>
            </p:cNvPr>
            <p:cNvSpPr/>
            <p:nvPr/>
          </p:nvSpPr>
          <p:spPr>
            <a:xfrm flipH="1" flipV="1">
              <a:off x="6904794" y="3939798"/>
              <a:ext cx="224390" cy="22439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65E0F7ED-8CC4-435F-A801-16FFF82A6739}"/>
                </a:ext>
              </a:extLst>
            </p:cNvPr>
            <p:cNvSpPr/>
            <p:nvPr/>
          </p:nvSpPr>
          <p:spPr>
            <a:xfrm flipH="1" flipV="1">
              <a:off x="6934934" y="3969938"/>
              <a:ext cx="164110" cy="164110"/>
            </a:xfrm>
            <a:prstGeom prst="ellipse">
              <a:avLst/>
            </a:prstGeom>
            <a:solidFill>
              <a:srgbClr val="00E4FF"/>
            </a:solidFill>
            <a:ln>
              <a:noFill/>
            </a:ln>
            <a:effectLst>
              <a:outerShdw blurRad="431800" dist="152400" dir="5400000" sx="91000" sy="91000" algn="t" rotWithShape="0">
                <a:srgbClr val="2B9DF3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76569A7A-22BB-41A5-B351-00C0A2D20FF8}"/>
                </a:ext>
              </a:extLst>
            </p:cNvPr>
            <p:cNvGrpSpPr/>
            <p:nvPr/>
          </p:nvGrpSpPr>
          <p:grpSpPr>
            <a:xfrm>
              <a:off x="550263" y="1191753"/>
              <a:ext cx="3259069" cy="1510726"/>
              <a:chOff x="550263" y="1191753"/>
              <a:chExt cx="3259069" cy="1510726"/>
            </a:xfrm>
          </p:grpSpPr>
          <p:sp>
            <p:nvSpPr>
              <p:cNvPr id="34" name="矩形: 圆角 33">
                <a:extLst>
                  <a:ext uri="{FF2B5EF4-FFF2-40B4-BE49-F238E27FC236}">
                    <a16:creationId xmlns:a16="http://schemas.microsoft.com/office/drawing/2014/main" id="{C5366BB0-6489-4610-BEB9-04A58ABD1EE9}"/>
                  </a:ext>
                </a:extLst>
              </p:cNvPr>
              <p:cNvSpPr/>
              <p:nvPr/>
            </p:nvSpPr>
            <p:spPr>
              <a:xfrm>
                <a:off x="550263" y="1191753"/>
                <a:ext cx="3259069" cy="1510726"/>
              </a:xfrm>
              <a:prstGeom prst="roundRect">
                <a:avLst>
                  <a:gd name="adj" fmla="val 26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6350">
                <a:noFill/>
              </a:ln>
              <a:effectLst>
                <a:outerShdw blurRad="254000" dist="254000" dir="5400000" sx="90000" sy="90000" algn="t" rotWithShape="0">
                  <a:srgbClr val="00194C">
                    <a:alpha val="1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30A09B04-2F79-4529-8584-2F2687385F6C}"/>
                  </a:ext>
                </a:extLst>
              </p:cNvPr>
              <p:cNvSpPr txBox="1"/>
              <p:nvPr/>
            </p:nvSpPr>
            <p:spPr>
              <a:xfrm>
                <a:off x="731127" y="1382000"/>
                <a:ext cx="808047" cy="8015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>
                    <a:solidFill>
                      <a:srgbClr val="05F4CE"/>
                    </a:solidFill>
                    <a:latin typeface="+mj-ea"/>
                    <a:ea typeface="+mj-ea"/>
                    <a:cs typeface="阿里巴巴普惠体 B" panose="00020600040101010101" pitchFamily="18" charset="-122"/>
                  </a:rPr>
                  <a:t>01</a:t>
                </a:r>
                <a:endParaRPr lang="zh-CN" altLang="en-US" sz="4000" dirty="0">
                  <a:solidFill>
                    <a:srgbClr val="05F4CE"/>
                  </a:solidFill>
                  <a:latin typeface="+mj-ea"/>
                  <a:ea typeface="+mj-ea"/>
                  <a:cs typeface="阿里巴巴普惠体 B" panose="00020600040101010101" pitchFamily="18" charset="-122"/>
                </a:endParaRP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E6EEA46C-DE5C-41F5-94E2-C7B8C57326E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0263" y="1598096"/>
                <a:ext cx="0" cy="698040"/>
              </a:xfrm>
              <a:prstGeom prst="line">
                <a:avLst/>
              </a:prstGeom>
              <a:ln w="28575">
                <a:solidFill>
                  <a:srgbClr val="05F4C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4493E948-7B17-4F76-8E9D-36FCFBD9C52D}"/>
                </a:ext>
              </a:extLst>
            </p:cNvPr>
            <p:cNvGrpSpPr/>
            <p:nvPr/>
          </p:nvGrpSpPr>
          <p:grpSpPr>
            <a:xfrm>
              <a:off x="550263" y="3809349"/>
              <a:ext cx="3259069" cy="1510726"/>
              <a:chOff x="550263" y="1191753"/>
              <a:chExt cx="3259069" cy="1510726"/>
            </a:xfrm>
          </p:grpSpPr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id="{0E8E66FC-38A8-44D2-BB01-E510F6029296}"/>
                  </a:ext>
                </a:extLst>
              </p:cNvPr>
              <p:cNvSpPr/>
              <p:nvPr/>
            </p:nvSpPr>
            <p:spPr>
              <a:xfrm>
                <a:off x="550263" y="1191753"/>
                <a:ext cx="3259069" cy="1510726"/>
              </a:xfrm>
              <a:prstGeom prst="roundRect">
                <a:avLst>
                  <a:gd name="adj" fmla="val 26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6350">
                <a:noFill/>
              </a:ln>
              <a:effectLst>
                <a:outerShdw blurRad="254000" dist="254000" dir="5400000" sx="90000" sy="90000" algn="t" rotWithShape="0">
                  <a:srgbClr val="00194C">
                    <a:alpha val="1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3EDE47BF-8780-4484-9E5A-1F7AA165180A}"/>
                  </a:ext>
                </a:extLst>
              </p:cNvPr>
              <p:cNvSpPr txBox="1"/>
              <p:nvPr/>
            </p:nvSpPr>
            <p:spPr>
              <a:xfrm>
                <a:off x="731127" y="1382000"/>
                <a:ext cx="808047" cy="8015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>
                    <a:solidFill>
                      <a:srgbClr val="00E4FF"/>
                    </a:solidFill>
                    <a:latin typeface="+mj-ea"/>
                    <a:ea typeface="+mj-ea"/>
                    <a:cs typeface="阿里巴巴普惠体 B" panose="00020600040101010101" pitchFamily="18" charset="-122"/>
                  </a:rPr>
                  <a:t>02</a:t>
                </a:r>
                <a:endParaRPr lang="zh-CN" altLang="en-US" sz="4000" dirty="0">
                  <a:solidFill>
                    <a:srgbClr val="00E4FF"/>
                  </a:solidFill>
                  <a:latin typeface="+mj-ea"/>
                  <a:ea typeface="+mj-ea"/>
                  <a:cs typeface="阿里巴巴普惠体 B" panose="00020600040101010101" pitchFamily="18" charset="-122"/>
                </a:endParaRPr>
              </a:p>
            </p:txBody>
          </p: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212F23CF-573C-42E9-9036-2ABDE0737B5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0263" y="1598096"/>
                <a:ext cx="0" cy="698040"/>
              </a:xfrm>
              <a:prstGeom prst="line">
                <a:avLst/>
              </a:prstGeom>
              <a:ln w="28575">
                <a:solidFill>
                  <a:srgbClr val="00E4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67834CB6-BBB4-4056-8344-EF37FA080088}"/>
                </a:ext>
              </a:extLst>
            </p:cNvPr>
            <p:cNvGrpSpPr/>
            <p:nvPr/>
          </p:nvGrpSpPr>
          <p:grpSpPr>
            <a:xfrm flipH="1">
              <a:off x="8215372" y="1191753"/>
              <a:ext cx="3259069" cy="1510726"/>
              <a:chOff x="550263" y="1191753"/>
              <a:chExt cx="3259069" cy="1510726"/>
            </a:xfrm>
          </p:grpSpPr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id="{FA98B425-DFBB-4FCD-9CEF-E1A6A90FDF75}"/>
                  </a:ext>
                </a:extLst>
              </p:cNvPr>
              <p:cNvSpPr/>
              <p:nvPr/>
            </p:nvSpPr>
            <p:spPr>
              <a:xfrm>
                <a:off x="550263" y="1191753"/>
                <a:ext cx="3259069" cy="1510726"/>
              </a:xfrm>
              <a:prstGeom prst="roundRect">
                <a:avLst>
                  <a:gd name="adj" fmla="val 26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6350">
                <a:noFill/>
              </a:ln>
              <a:effectLst>
                <a:outerShdw blurRad="254000" dist="254000" dir="5400000" sx="90000" sy="90000" algn="t" rotWithShape="0">
                  <a:srgbClr val="00194C">
                    <a:alpha val="1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F8755DBB-32D9-45E4-B537-A0B5E71F06D3}"/>
                  </a:ext>
                </a:extLst>
              </p:cNvPr>
              <p:cNvSpPr txBox="1"/>
              <p:nvPr/>
            </p:nvSpPr>
            <p:spPr>
              <a:xfrm>
                <a:off x="713681" y="1382000"/>
                <a:ext cx="808047" cy="8015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>
                    <a:solidFill>
                      <a:srgbClr val="00E4FF"/>
                    </a:solidFill>
                    <a:latin typeface="+mj-ea"/>
                    <a:ea typeface="+mj-ea"/>
                    <a:cs typeface="阿里巴巴普惠体 B" panose="00020600040101010101" pitchFamily="18" charset="-122"/>
                  </a:rPr>
                  <a:t>03</a:t>
                </a:r>
                <a:endParaRPr lang="zh-CN" altLang="en-US" sz="4000" dirty="0">
                  <a:solidFill>
                    <a:srgbClr val="00E4FF"/>
                  </a:solidFill>
                  <a:latin typeface="+mj-ea"/>
                  <a:ea typeface="+mj-ea"/>
                  <a:cs typeface="阿里巴巴普惠体 B" panose="00020600040101010101" pitchFamily="18" charset="-122"/>
                </a:endParaRPr>
              </a:p>
            </p:txBody>
          </p:sp>
          <p:cxnSp>
            <p:nvCxnSpPr>
              <p:cNvPr id="44" name="直接连接符 43">
                <a:extLst>
                  <a:ext uri="{FF2B5EF4-FFF2-40B4-BE49-F238E27FC236}">
                    <a16:creationId xmlns:a16="http://schemas.microsoft.com/office/drawing/2014/main" id="{685D2B0E-746F-4C4A-9E7D-B58BF719417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0263" y="1598096"/>
                <a:ext cx="0" cy="698040"/>
              </a:xfrm>
              <a:prstGeom prst="line">
                <a:avLst/>
              </a:prstGeom>
              <a:ln w="28575">
                <a:solidFill>
                  <a:srgbClr val="00E4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2852259D-EFC1-4291-9983-A01B863F756A}"/>
                </a:ext>
              </a:extLst>
            </p:cNvPr>
            <p:cNvGrpSpPr/>
            <p:nvPr/>
          </p:nvGrpSpPr>
          <p:grpSpPr>
            <a:xfrm flipH="1">
              <a:off x="8215372" y="3809349"/>
              <a:ext cx="3259069" cy="1510726"/>
              <a:chOff x="550263" y="1191753"/>
              <a:chExt cx="3259069" cy="1510726"/>
            </a:xfrm>
          </p:grpSpPr>
          <p:sp>
            <p:nvSpPr>
              <p:cNvPr id="46" name="矩形: 圆角 45">
                <a:extLst>
                  <a:ext uri="{FF2B5EF4-FFF2-40B4-BE49-F238E27FC236}">
                    <a16:creationId xmlns:a16="http://schemas.microsoft.com/office/drawing/2014/main" id="{2A95AE7C-F77C-4055-9ED6-CDA491689F54}"/>
                  </a:ext>
                </a:extLst>
              </p:cNvPr>
              <p:cNvSpPr/>
              <p:nvPr/>
            </p:nvSpPr>
            <p:spPr>
              <a:xfrm>
                <a:off x="550263" y="1191753"/>
                <a:ext cx="3259069" cy="1510726"/>
              </a:xfrm>
              <a:prstGeom prst="roundRect">
                <a:avLst>
                  <a:gd name="adj" fmla="val 2600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chemeClr val="bg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6350">
                <a:noFill/>
              </a:ln>
              <a:effectLst>
                <a:outerShdw blurRad="254000" dist="254000" dir="5400000" sx="90000" sy="90000" algn="t" rotWithShape="0">
                  <a:srgbClr val="00194C">
                    <a:alpha val="15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63203B21-85C9-4E57-A875-E18B4A1B01D4}"/>
                  </a:ext>
                </a:extLst>
              </p:cNvPr>
              <p:cNvSpPr txBox="1"/>
              <p:nvPr/>
            </p:nvSpPr>
            <p:spPr>
              <a:xfrm>
                <a:off x="784213" y="1382000"/>
                <a:ext cx="808047" cy="8015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dirty="0">
                    <a:solidFill>
                      <a:srgbClr val="05F4CE"/>
                    </a:solidFill>
                    <a:latin typeface="+mj-ea"/>
                    <a:ea typeface="+mj-ea"/>
                    <a:cs typeface="阿里巴巴普惠体 B" panose="00020600040101010101" pitchFamily="18" charset="-122"/>
                  </a:rPr>
                  <a:t>04</a:t>
                </a:r>
                <a:endParaRPr lang="zh-CN" altLang="en-US" sz="4000" dirty="0">
                  <a:solidFill>
                    <a:srgbClr val="05F4CE"/>
                  </a:solidFill>
                  <a:latin typeface="+mj-ea"/>
                  <a:ea typeface="+mj-ea"/>
                  <a:cs typeface="阿里巴巴普惠体 B" panose="00020600040101010101" pitchFamily="18" charset="-122"/>
                </a:endParaRPr>
              </a:p>
            </p:txBody>
          </p: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291BBA42-3007-4AB5-8741-7CFD7D40A1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0263" y="1598096"/>
                <a:ext cx="0" cy="698040"/>
              </a:xfrm>
              <a:prstGeom prst="line">
                <a:avLst/>
              </a:prstGeom>
              <a:ln w="28575">
                <a:solidFill>
                  <a:srgbClr val="05F4C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B61EF19E-28EA-4B88-A4CF-228007533AFD}"/>
              </a:ext>
            </a:extLst>
          </p:cNvPr>
          <p:cNvGrpSpPr/>
          <p:nvPr/>
        </p:nvGrpSpPr>
        <p:grpSpPr>
          <a:xfrm>
            <a:off x="8313633" y="4407852"/>
            <a:ext cx="1687845" cy="508261"/>
            <a:chOff x="7452710" y="2084604"/>
            <a:chExt cx="1687845" cy="508261"/>
          </a:xfrm>
        </p:grpSpPr>
        <p:sp>
          <p:nvSpPr>
            <p:cNvPr id="3" name="矩形 21">
              <a:extLst>
                <a:ext uri="{FF2B5EF4-FFF2-40B4-BE49-F238E27FC236}">
                  <a16:creationId xmlns:a16="http://schemas.microsoft.com/office/drawing/2014/main" id="{06CD9B27-0BB0-4EA7-9363-4C3C4E97F2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6966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惡意修改節點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10306F5-0986-479C-81C2-FD9857ADF245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00" dirty="0"/>
                <a:t>符合第三章</a:t>
              </a:r>
              <a:r>
                <a:rPr lang="en-US" altLang="zh-TW" sz="1100" dirty="0"/>
                <a:t>5</a:t>
              </a:r>
              <a:r>
                <a:rPr lang="zh-TW" altLang="en-US" sz="1100" dirty="0"/>
                <a:t>、</a:t>
              </a:r>
              <a:r>
                <a:rPr lang="en-US" altLang="zh-TW" sz="1100" dirty="0"/>
                <a:t>6</a:t>
              </a:r>
              <a:r>
                <a:rPr lang="zh-TW" altLang="en-US" sz="1100" dirty="0"/>
                <a:t>、</a:t>
              </a:r>
              <a:r>
                <a:rPr lang="en-US" altLang="zh-TW" sz="1100" dirty="0"/>
                <a:t>8</a:t>
              </a:r>
              <a:r>
                <a:rPr lang="zh-TW" altLang="en-US" sz="1100" dirty="0"/>
                <a:t>點</a:t>
              </a:r>
              <a:endParaRPr lang="zh-CN" altLang="en-US" sz="1100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139E9872-F8C4-43A2-91DF-1B774B6CB0E7}"/>
              </a:ext>
            </a:extLst>
          </p:cNvPr>
          <p:cNvGrpSpPr/>
          <p:nvPr/>
        </p:nvGrpSpPr>
        <p:grpSpPr>
          <a:xfrm>
            <a:off x="8348477" y="2076804"/>
            <a:ext cx="1687845" cy="508261"/>
            <a:chOff x="7452710" y="2084604"/>
            <a:chExt cx="1687845" cy="508261"/>
          </a:xfrm>
        </p:grpSpPr>
        <p:sp>
          <p:nvSpPr>
            <p:cNvPr id="6" name="矩形 21">
              <a:extLst>
                <a:ext uri="{FF2B5EF4-FFF2-40B4-BE49-F238E27FC236}">
                  <a16:creationId xmlns:a16="http://schemas.microsoft.com/office/drawing/2014/main" id="{11783E8C-D4C3-41CD-9501-D1487CD35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6966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網路分段攻擊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5A84DFD-E08A-451F-8D5A-F32F1FA5550A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00" dirty="0"/>
                <a:t>符合第三章</a:t>
              </a:r>
              <a:r>
                <a:rPr lang="en-US" altLang="zh-TW" sz="1100" dirty="0"/>
                <a:t>6</a:t>
              </a:r>
              <a:r>
                <a:rPr lang="zh-TW" altLang="en-US" sz="1100" dirty="0"/>
                <a:t>、</a:t>
              </a:r>
              <a:r>
                <a:rPr lang="en-US" altLang="zh-TW" sz="1100" dirty="0"/>
                <a:t>7</a:t>
              </a:r>
              <a:r>
                <a:rPr lang="zh-TW" altLang="en-US" sz="1100" dirty="0"/>
                <a:t>、</a:t>
              </a:r>
              <a:r>
                <a:rPr lang="en-US" altLang="zh-TW" sz="1100" dirty="0"/>
                <a:t>8</a:t>
              </a:r>
              <a:r>
                <a:rPr lang="zh-TW" altLang="en-US" sz="1100" dirty="0"/>
                <a:t>點</a:t>
              </a:r>
              <a:endParaRPr lang="zh-CN" altLang="en-US" sz="1100" dirty="0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42A5FA3-C3C0-4132-B723-030976D6FD7A}"/>
              </a:ext>
            </a:extLst>
          </p:cNvPr>
          <p:cNvGrpSpPr/>
          <p:nvPr/>
        </p:nvGrpSpPr>
        <p:grpSpPr>
          <a:xfrm>
            <a:off x="2103392" y="2006999"/>
            <a:ext cx="1687845" cy="508261"/>
            <a:chOff x="7452710" y="2084604"/>
            <a:chExt cx="1687845" cy="508261"/>
          </a:xfrm>
        </p:grpSpPr>
        <p:sp>
          <p:nvSpPr>
            <p:cNvPr id="9" name="矩形 21">
              <a:extLst>
                <a:ext uri="{FF2B5EF4-FFF2-40B4-BE49-F238E27FC236}">
                  <a16:creationId xmlns:a16="http://schemas.microsoft.com/office/drawing/2014/main" id="{3B9683CB-6A62-4DF7-8AB4-1652429BA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6966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違反合法存取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1E2F1FB-D02D-4E5D-B635-3E0FDA5BEBD1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00" dirty="0"/>
                <a:t>符合第三章</a:t>
              </a:r>
              <a:r>
                <a:rPr lang="en-US" altLang="zh-TW" sz="1100" dirty="0"/>
                <a:t>3</a:t>
              </a:r>
              <a:r>
                <a:rPr lang="zh-TW" altLang="en-US" sz="1100" dirty="0"/>
                <a:t>、</a:t>
              </a:r>
              <a:r>
                <a:rPr lang="en-US" altLang="zh-TW" sz="1100" dirty="0"/>
                <a:t>4</a:t>
              </a:r>
              <a:r>
                <a:rPr lang="zh-TW" altLang="en-US" sz="1100" dirty="0"/>
                <a:t>點</a:t>
              </a:r>
              <a:endParaRPr lang="zh-CN" altLang="en-US" sz="1100" dirty="0"/>
            </a:p>
          </p:txBody>
        </p:sp>
      </p:grpSp>
      <p:sp>
        <p:nvSpPr>
          <p:cNvPr id="12" name="矩形 21">
            <a:extLst>
              <a:ext uri="{FF2B5EF4-FFF2-40B4-BE49-F238E27FC236}">
                <a16:creationId xmlns:a16="http://schemas.microsoft.com/office/drawing/2014/main" id="{9084945D-4C47-4822-B6E9-5FC5A4980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5984" y="4315152"/>
            <a:ext cx="13388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中間人攻擊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26981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物聯網攻擊手段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0" name="圖片 49">
            <a:extLst>
              <a:ext uri="{FF2B5EF4-FFF2-40B4-BE49-F238E27FC236}">
                <a16:creationId xmlns:a16="http://schemas.microsoft.com/office/drawing/2014/main" id="{DD747A07-D3E7-4738-A599-308BE868E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310" y="2889178"/>
            <a:ext cx="1823413" cy="117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776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26981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物聯網攻擊手段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2" name="圖片 51">
            <a:extLst>
              <a:ext uri="{FF2B5EF4-FFF2-40B4-BE49-F238E27FC236}">
                <a16:creationId xmlns:a16="http://schemas.microsoft.com/office/drawing/2014/main" id="{8CF90DFA-80C5-470A-AFC1-20EA740D8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598" y="1597407"/>
            <a:ext cx="9154803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624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26981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物聯網攻擊手段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E2E3472-7748-4E8A-83BD-26D7ABD1D499}"/>
              </a:ext>
            </a:extLst>
          </p:cNvPr>
          <p:cNvSpPr txBox="1"/>
          <p:nvPr/>
        </p:nvSpPr>
        <p:spPr>
          <a:xfrm>
            <a:off x="664934" y="1555348"/>
            <a:ext cx="106685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網路分段（</a:t>
            </a:r>
            <a:r>
              <a:rPr lang="en-US" altLang="zh-TW" dirty="0">
                <a:solidFill>
                  <a:schemeClr val="bg1"/>
                </a:solidFill>
              </a:rPr>
              <a:t>Network Segmentation</a:t>
            </a:r>
            <a:r>
              <a:rPr lang="zh-TW" altLang="en-US" dirty="0">
                <a:solidFill>
                  <a:schemeClr val="bg1"/>
                </a:solidFill>
              </a:rPr>
              <a:t>）是將一個大型網絡劃分為多個較小的子網的做法。每個子網之間有明確的邊界和安全策略，通常使用防火牆、路由器或交換機來控制流量，從而增加安全性並減少潛在攻擊的範圍。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DBD8E88-A3BB-408C-92D1-36234CB51E5F}"/>
              </a:ext>
            </a:extLst>
          </p:cNvPr>
          <p:cNvSpPr txBox="1"/>
          <p:nvPr/>
        </p:nvSpPr>
        <p:spPr>
          <a:xfrm>
            <a:off x="664934" y="2908883"/>
            <a:ext cx="102681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網路分段違規攻擊的方式有</a:t>
            </a:r>
          </a:p>
          <a:p>
            <a:r>
              <a:rPr lang="en-US" altLang="zh-TW" dirty="0">
                <a:solidFill>
                  <a:schemeClr val="bg1"/>
                </a:solidFill>
              </a:rPr>
              <a:t>1.</a:t>
            </a:r>
            <a:r>
              <a:rPr lang="zh-TW" altLang="en-US" dirty="0">
                <a:solidFill>
                  <a:schemeClr val="bg1"/>
                </a:solidFill>
              </a:rPr>
              <a:t>繞過防火牆規則</a:t>
            </a:r>
          </a:p>
          <a:p>
            <a:endParaRPr lang="zh-TW" altLang="en-US" dirty="0">
              <a:solidFill>
                <a:schemeClr val="bg1"/>
              </a:solidFill>
            </a:endParaRPr>
          </a:p>
          <a:p>
            <a:r>
              <a:rPr lang="en-US" altLang="zh-TW" dirty="0">
                <a:solidFill>
                  <a:schemeClr val="bg1"/>
                </a:solidFill>
              </a:rPr>
              <a:t>2.</a:t>
            </a:r>
            <a:r>
              <a:rPr lang="zh-TW" altLang="en-US" dirty="0">
                <a:solidFill>
                  <a:schemeClr val="bg1"/>
                </a:solidFill>
              </a:rPr>
              <a:t>內部威脅</a:t>
            </a:r>
          </a:p>
          <a:p>
            <a:endParaRPr lang="zh-TW" altLang="en-US" dirty="0">
              <a:solidFill>
                <a:schemeClr val="bg1"/>
              </a:solidFill>
            </a:endParaRPr>
          </a:p>
          <a:p>
            <a:r>
              <a:rPr lang="en-US" altLang="zh-TW" dirty="0">
                <a:solidFill>
                  <a:schemeClr val="bg1"/>
                </a:solidFill>
              </a:rPr>
              <a:t>3.</a:t>
            </a:r>
            <a:r>
              <a:rPr lang="zh-TW" altLang="en-US" dirty="0">
                <a:solidFill>
                  <a:schemeClr val="bg1"/>
                </a:solidFill>
              </a:rPr>
              <a:t>網路配置錯誤</a:t>
            </a:r>
          </a:p>
          <a:p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630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D8C9A6-C770-4F2C-8F3B-37F3CAABB7AA}"/>
              </a:ext>
            </a:extLst>
          </p:cNvPr>
          <p:cNvGrpSpPr/>
          <p:nvPr/>
        </p:nvGrpSpPr>
        <p:grpSpPr>
          <a:xfrm>
            <a:off x="3660218" y="2061048"/>
            <a:ext cx="7698101" cy="2246769"/>
            <a:chOff x="2120669" y="2014394"/>
            <a:chExt cx="7698101" cy="2246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9599D0E-59F3-42E0-A384-2C606EDB06B9}"/>
                </a:ext>
              </a:extLst>
            </p:cNvPr>
            <p:cNvSpPr txBox="1"/>
            <p:nvPr/>
          </p:nvSpPr>
          <p:spPr>
            <a:xfrm>
              <a:off x="3139844" y="2413337"/>
              <a:ext cx="66789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05F4CE"/>
                  </a:solidFill>
                  <a:effectLst/>
                  <a:uLnTx/>
                  <a:uFillTx/>
                  <a:cs typeface="+mn-ea"/>
                  <a:sym typeface="+mn-lt"/>
                </a:rPr>
                <a:t>對策討論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303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8B45599-C2CE-4295-A3A3-C89F27887608}"/>
                </a:ext>
              </a:extLst>
            </p:cNvPr>
            <p:cNvSpPr txBox="1"/>
            <p:nvPr/>
          </p:nvSpPr>
          <p:spPr>
            <a:xfrm>
              <a:off x="2120669" y="2014394"/>
              <a:ext cx="101917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0" dirty="0">
                  <a:solidFill>
                    <a:srgbClr val="05F4CE"/>
                  </a:solidFill>
                </a:rPr>
                <a:t>5</a:t>
              </a:r>
              <a:endParaRPr lang="zh-CN" altLang="en-US" sz="14000" dirty="0">
                <a:solidFill>
                  <a:srgbClr val="05F4C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7916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61E5DE36-F52B-435F-A5D4-7B7147E2B61F}"/>
              </a:ext>
            </a:extLst>
          </p:cNvPr>
          <p:cNvGrpSpPr/>
          <p:nvPr/>
        </p:nvGrpSpPr>
        <p:grpSpPr>
          <a:xfrm>
            <a:off x="3960999" y="1429808"/>
            <a:ext cx="4281855" cy="3998384"/>
            <a:chOff x="4110249" y="1915583"/>
            <a:chExt cx="4281855" cy="3998384"/>
          </a:xfrm>
        </p:grpSpPr>
        <p:sp>
          <p:nvSpPr>
            <p:cNvPr id="16" name="Freeform 25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>
              <a:extLst>
                <a:ext uri="{FF2B5EF4-FFF2-40B4-BE49-F238E27FC236}">
                  <a16:creationId xmlns:a16="http://schemas.microsoft.com/office/drawing/2014/main" id="{13CBFBB0-BD9D-4DFF-920F-3DB30DB5BB8E}"/>
                </a:ext>
              </a:extLst>
            </p:cNvPr>
            <p:cNvSpPr/>
            <p:nvPr/>
          </p:nvSpPr>
          <p:spPr bwMode="auto">
            <a:xfrm>
              <a:off x="4110250" y="1915584"/>
              <a:ext cx="2279532" cy="1905745"/>
            </a:xfrm>
            <a:custGeom>
              <a:avLst/>
              <a:gdLst>
                <a:gd name="T0" fmla="*/ 217 w 341"/>
                <a:gd name="T1" fmla="*/ 285 h 285"/>
                <a:gd name="T2" fmla="*/ 285 w 341"/>
                <a:gd name="T3" fmla="*/ 285 h 285"/>
                <a:gd name="T4" fmla="*/ 285 w 341"/>
                <a:gd name="T5" fmla="*/ 199 h 285"/>
                <a:gd name="T6" fmla="*/ 341 w 341"/>
                <a:gd name="T7" fmla="*/ 143 h 285"/>
                <a:gd name="T8" fmla="*/ 285 w 341"/>
                <a:gd name="T9" fmla="*/ 86 h 285"/>
                <a:gd name="T10" fmla="*/ 285 w 341"/>
                <a:gd name="T11" fmla="*/ 0 h 285"/>
                <a:gd name="T12" fmla="*/ 0 w 341"/>
                <a:gd name="T13" fmla="*/ 0 h 285"/>
                <a:gd name="T14" fmla="*/ 0 w 341"/>
                <a:gd name="T15" fmla="*/ 285 h 285"/>
                <a:gd name="T16" fmla="*/ 68 w 341"/>
                <a:gd name="T17" fmla="*/ 285 h 285"/>
                <a:gd name="T18" fmla="*/ 142 w 341"/>
                <a:gd name="T19" fmla="*/ 233 h 285"/>
                <a:gd name="T20" fmla="*/ 217 w 341"/>
                <a:gd name="T21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1" h="285">
                  <a:moveTo>
                    <a:pt x="217" y="285"/>
                  </a:moveTo>
                  <a:cubicBezTo>
                    <a:pt x="285" y="285"/>
                    <a:pt x="285" y="285"/>
                    <a:pt x="285" y="285"/>
                  </a:cubicBezTo>
                  <a:cubicBezTo>
                    <a:pt x="285" y="199"/>
                    <a:pt x="285" y="199"/>
                    <a:pt x="285" y="199"/>
                  </a:cubicBezTo>
                  <a:cubicBezTo>
                    <a:pt x="316" y="199"/>
                    <a:pt x="341" y="174"/>
                    <a:pt x="341" y="143"/>
                  </a:cubicBezTo>
                  <a:cubicBezTo>
                    <a:pt x="341" y="111"/>
                    <a:pt x="316" y="86"/>
                    <a:pt x="285" y="86"/>
                  </a:cubicBezTo>
                  <a:cubicBezTo>
                    <a:pt x="285" y="0"/>
                    <a:pt x="285" y="0"/>
                    <a:pt x="28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68" y="285"/>
                    <a:pt x="68" y="285"/>
                    <a:pt x="68" y="285"/>
                  </a:cubicBezTo>
                  <a:cubicBezTo>
                    <a:pt x="79" y="255"/>
                    <a:pt x="108" y="233"/>
                    <a:pt x="142" y="233"/>
                  </a:cubicBezTo>
                  <a:cubicBezTo>
                    <a:pt x="177" y="233"/>
                    <a:pt x="206" y="255"/>
                    <a:pt x="217" y="285"/>
                  </a:cubicBezTo>
                  <a:close/>
                </a:path>
              </a:pathLst>
            </a:custGeom>
            <a:solidFill>
              <a:srgbClr val="00E4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 22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>
              <a:extLst>
                <a:ext uri="{FF2B5EF4-FFF2-40B4-BE49-F238E27FC236}">
                  <a16:creationId xmlns:a16="http://schemas.microsoft.com/office/drawing/2014/main" id="{0B0882D4-7511-4408-994C-301D42E53AB5}"/>
                </a:ext>
              </a:extLst>
            </p:cNvPr>
            <p:cNvSpPr/>
            <p:nvPr/>
          </p:nvSpPr>
          <p:spPr bwMode="auto">
            <a:xfrm>
              <a:off x="6202888" y="1915583"/>
              <a:ext cx="1905745" cy="2285197"/>
            </a:xfrm>
            <a:custGeom>
              <a:avLst/>
              <a:gdLst>
                <a:gd name="T0" fmla="*/ 0 w 285"/>
                <a:gd name="T1" fmla="*/ 0 h 342"/>
                <a:gd name="T2" fmla="*/ 0 w 285"/>
                <a:gd name="T3" fmla="*/ 68 h 342"/>
                <a:gd name="T4" fmla="*/ 52 w 285"/>
                <a:gd name="T5" fmla="*/ 143 h 342"/>
                <a:gd name="T6" fmla="*/ 0 w 285"/>
                <a:gd name="T7" fmla="*/ 217 h 342"/>
                <a:gd name="T8" fmla="*/ 0 w 285"/>
                <a:gd name="T9" fmla="*/ 285 h 342"/>
                <a:gd name="T10" fmla="*/ 86 w 285"/>
                <a:gd name="T11" fmla="*/ 285 h 342"/>
                <a:gd name="T12" fmla="*/ 142 w 285"/>
                <a:gd name="T13" fmla="*/ 342 h 342"/>
                <a:gd name="T14" fmla="*/ 199 w 285"/>
                <a:gd name="T15" fmla="*/ 285 h 342"/>
                <a:gd name="T16" fmla="*/ 285 w 285"/>
                <a:gd name="T17" fmla="*/ 285 h 342"/>
                <a:gd name="T18" fmla="*/ 285 w 285"/>
                <a:gd name="T19" fmla="*/ 0 h 342"/>
                <a:gd name="T20" fmla="*/ 0 w 285"/>
                <a:gd name="T21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5" h="342">
                  <a:moveTo>
                    <a:pt x="0" y="0"/>
                  </a:moveTo>
                  <a:cubicBezTo>
                    <a:pt x="0" y="68"/>
                    <a:pt x="0" y="68"/>
                    <a:pt x="0" y="68"/>
                  </a:cubicBezTo>
                  <a:cubicBezTo>
                    <a:pt x="30" y="79"/>
                    <a:pt x="52" y="108"/>
                    <a:pt x="52" y="143"/>
                  </a:cubicBezTo>
                  <a:cubicBezTo>
                    <a:pt x="52" y="177"/>
                    <a:pt x="30" y="206"/>
                    <a:pt x="0" y="217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86" y="285"/>
                    <a:pt x="86" y="285"/>
                    <a:pt x="86" y="285"/>
                  </a:cubicBezTo>
                  <a:cubicBezTo>
                    <a:pt x="86" y="316"/>
                    <a:pt x="111" y="342"/>
                    <a:pt x="142" y="342"/>
                  </a:cubicBezTo>
                  <a:cubicBezTo>
                    <a:pt x="173" y="342"/>
                    <a:pt x="199" y="316"/>
                    <a:pt x="199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5F4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 23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>
              <a:extLst>
                <a:ext uri="{FF2B5EF4-FFF2-40B4-BE49-F238E27FC236}">
                  <a16:creationId xmlns:a16="http://schemas.microsoft.com/office/drawing/2014/main" id="{157FDDDD-30F9-4004-AAFA-07ED33BBDEBB}"/>
                </a:ext>
              </a:extLst>
            </p:cNvPr>
            <p:cNvSpPr/>
            <p:nvPr/>
          </p:nvSpPr>
          <p:spPr bwMode="auto">
            <a:xfrm>
              <a:off x="5815047" y="4008223"/>
              <a:ext cx="2285197" cy="1905744"/>
            </a:xfrm>
            <a:custGeom>
              <a:avLst/>
              <a:gdLst>
                <a:gd name="T0" fmla="*/ 274 w 342"/>
                <a:gd name="T1" fmla="*/ 0 h 285"/>
                <a:gd name="T2" fmla="*/ 199 w 342"/>
                <a:gd name="T3" fmla="*/ 52 h 285"/>
                <a:gd name="T4" fmla="*/ 124 w 342"/>
                <a:gd name="T5" fmla="*/ 0 h 285"/>
                <a:gd name="T6" fmla="*/ 57 w 342"/>
                <a:gd name="T7" fmla="*/ 0 h 285"/>
                <a:gd name="T8" fmla="*/ 57 w 342"/>
                <a:gd name="T9" fmla="*/ 86 h 285"/>
                <a:gd name="T10" fmla="*/ 0 w 342"/>
                <a:gd name="T11" fmla="*/ 142 h 285"/>
                <a:gd name="T12" fmla="*/ 57 w 342"/>
                <a:gd name="T13" fmla="*/ 199 h 285"/>
                <a:gd name="T14" fmla="*/ 57 w 342"/>
                <a:gd name="T15" fmla="*/ 285 h 285"/>
                <a:gd name="T16" fmla="*/ 342 w 342"/>
                <a:gd name="T17" fmla="*/ 285 h 285"/>
                <a:gd name="T18" fmla="*/ 342 w 342"/>
                <a:gd name="T19" fmla="*/ 0 h 285"/>
                <a:gd name="T20" fmla="*/ 274 w 342"/>
                <a:gd name="T21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2" h="285">
                  <a:moveTo>
                    <a:pt x="274" y="0"/>
                  </a:moveTo>
                  <a:cubicBezTo>
                    <a:pt x="263" y="30"/>
                    <a:pt x="234" y="52"/>
                    <a:pt x="199" y="52"/>
                  </a:cubicBezTo>
                  <a:cubicBezTo>
                    <a:pt x="165" y="52"/>
                    <a:pt x="136" y="30"/>
                    <a:pt x="12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25" y="86"/>
                    <a:pt x="0" y="111"/>
                    <a:pt x="0" y="142"/>
                  </a:cubicBezTo>
                  <a:cubicBezTo>
                    <a:pt x="0" y="173"/>
                    <a:pt x="25" y="199"/>
                    <a:pt x="57" y="199"/>
                  </a:cubicBezTo>
                  <a:cubicBezTo>
                    <a:pt x="57" y="285"/>
                    <a:pt x="57" y="285"/>
                    <a:pt x="57" y="285"/>
                  </a:cubicBezTo>
                  <a:cubicBezTo>
                    <a:pt x="342" y="285"/>
                    <a:pt x="342" y="285"/>
                    <a:pt x="342" y="285"/>
                  </a:cubicBezTo>
                  <a:cubicBezTo>
                    <a:pt x="342" y="0"/>
                    <a:pt x="342" y="0"/>
                    <a:pt x="342" y="0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00E4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24" descr="e7d195523061f1c09e9d68d7cf438b91ef959ecb14fc25d26BBA7F7DBC18E55DFF4014AF651F0BF2569D4B6C1DA7F1A4683A481403BD872FC687266AD13265C1DE7C373772FD8728ABDD69ADD03BFF5BE2862BC891DBB79E20E800D2617F74A1B1C2BD36B4775443B247B420ECD0833E56641FB1FC45EF8A9F34DE2B3CCEF5430D0ECD5081AA93F6DEE27EA9C4260FE4">
              <a:extLst>
                <a:ext uri="{FF2B5EF4-FFF2-40B4-BE49-F238E27FC236}">
                  <a16:creationId xmlns:a16="http://schemas.microsoft.com/office/drawing/2014/main" id="{1C514DBA-A799-49A8-BD4F-DCB540B3EA1C}"/>
                </a:ext>
              </a:extLst>
            </p:cNvPr>
            <p:cNvSpPr/>
            <p:nvPr/>
          </p:nvSpPr>
          <p:spPr bwMode="auto">
            <a:xfrm>
              <a:off x="4110249" y="3625940"/>
              <a:ext cx="1905744" cy="2288027"/>
            </a:xfrm>
            <a:custGeom>
              <a:avLst/>
              <a:gdLst>
                <a:gd name="T0" fmla="*/ 285 w 285"/>
                <a:gd name="T1" fmla="*/ 124 h 342"/>
                <a:gd name="T2" fmla="*/ 285 w 285"/>
                <a:gd name="T3" fmla="*/ 57 h 342"/>
                <a:gd name="T4" fmla="*/ 199 w 285"/>
                <a:gd name="T5" fmla="*/ 57 h 342"/>
                <a:gd name="T6" fmla="*/ 142 w 285"/>
                <a:gd name="T7" fmla="*/ 0 h 342"/>
                <a:gd name="T8" fmla="*/ 86 w 285"/>
                <a:gd name="T9" fmla="*/ 57 h 342"/>
                <a:gd name="T10" fmla="*/ 0 w 285"/>
                <a:gd name="T11" fmla="*/ 57 h 342"/>
                <a:gd name="T12" fmla="*/ 0 w 285"/>
                <a:gd name="T13" fmla="*/ 342 h 342"/>
                <a:gd name="T14" fmla="*/ 285 w 285"/>
                <a:gd name="T15" fmla="*/ 342 h 342"/>
                <a:gd name="T16" fmla="*/ 285 w 285"/>
                <a:gd name="T17" fmla="*/ 274 h 342"/>
                <a:gd name="T18" fmla="*/ 233 w 285"/>
                <a:gd name="T19" fmla="*/ 199 h 342"/>
                <a:gd name="T20" fmla="*/ 285 w 285"/>
                <a:gd name="T21" fmla="*/ 124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5" h="342">
                  <a:moveTo>
                    <a:pt x="285" y="124"/>
                  </a:moveTo>
                  <a:cubicBezTo>
                    <a:pt x="285" y="57"/>
                    <a:pt x="285" y="57"/>
                    <a:pt x="285" y="57"/>
                  </a:cubicBezTo>
                  <a:cubicBezTo>
                    <a:pt x="199" y="57"/>
                    <a:pt x="199" y="57"/>
                    <a:pt x="199" y="57"/>
                  </a:cubicBezTo>
                  <a:cubicBezTo>
                    <a:pt x="199" y="25"/>
                    <a:pt x="174" y="0"/>
                    <a:pt x="142" y="0"/>
                  </a:cubicBezTo>
                  <a:cubicBezTo>
                    <a:pt x="111" y="0"/>
                    <a:pt x="86" y="25"/>
                    <a:pt x="86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342"/>
                    <a:pt x="0" y="342"/>
                    <a:pt x="0" y="342"/>
                  </a:cubicBezTo>
                  <a:cubicBezTo>
                    <a:pt x="285" y="342"/>
                    <a:pt x="285" y="342"/>
                    <a:pt x="285" y="342"/>
                  </a:cubicBezTo>
                  <a:cubicBezTo>
                    <a:pt x="285" y="274"/>
                    <a:pt x="285" y="274"/>
                    <a:pt x="285" y="274"/>
                  </a:cubicBezTo>
                  <a:cubicBezTo>
                    <a:pt x="255" y="263"/>
                    <a:pt x="233" y="234"/>
                    <a:pt x="233" y="199"/>
                  </a:cubicBezTo>
                  <a:cubicBezTo>
                    <a:pt x="233" y="165"/>
                    <a:pt x="255" y="136"/>
                    <a:pt x="285" y="124"/>
                  </a:cubicBezTo>
                  <a:close/>
                </a:path>
              </a:pathLst>
            </a:custGeom>
            <a:solidFill>
              <a:srgbClr val="05F4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832B083F-22E2-4E96-A58A-550BE8F54366}"/>
                </a:ext>
              </a:extLst>
            </p:cNvPr>
            <p:cNvSpPr/>
            <p:nvPr/>
          </p:nvSpPr>
          <p:spPr>
            <a:xfrm>
              <a:off x="4724321" y="2151486"/>
              <a:ext cx="677600" cy="677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rgbClr val="00E4FF"/>
                  </a:solidFill>
                  <a:cs typeface="+mn-ea"/>
                  <a:sym typeface="+mn-lt"/>
                </a:rPr>
                <a:t>A</a:t>
              </a:r>
              <a:endParaRPr lang="zh-CN" altLang="en-US" dirty="0">
                <a:solidFill>
                  <a:srgbClr val="00E4FF"/>
                </a:solidFill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95DC642-4946-4B83-B723-E5A713E8D3AB}"/>
                </a:ext>
              </a:extLst>
            </p:cNvPr>
            <p:cNvSpPr/>
            <p:nvPr/>
          </p:nvSpPr>
          <p:spPr>
            <a:xfrm>
              <a:off x="6910407" y="2151486"/>
              <a:ext cx="677600" cy="677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rgbClr val="05F4CE"/>
                  </a:solidFill>
                  <a:cs typeface="+mn-ea"/>
                  <a:sym typeface="+mn-lt"/>
                </a:rPr>
                <a:t>B</a:t>
              </a:r>
              <a:endParaRPr lang="zh-CN" altLang="en-US" dirty="0">
                <a:solidFill>
                  <a:srgbClr val="05F4CE"/>
                </a:solidFill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D9CCF949-A3A0-430C-A006-C6D9D4755789}"/>
                </a:ext>
              </a:extLst>
            </p:cNvPr>
            <p:cNvSpPr/>
            <p:nvPr/>
          </p:nvSpPr>
          <p:spPr>
            <a:xfrm>
              <a:off x="4724321" y="4528848"/>
              <a:ext cx="677600" cy="677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rgbClr val="05F4CE"/>
                  </a:solidFill>
                  <a:cs typeface="+mn-ea"/>
                  <a:sym typeface="+mn-lt"/>
                </a:rPr>
                <a:t>C</a:t>
              </a:r>
              <a:endParaRPr lang="zh-CN" altLang="en-US" dirty="0">
                <a:solidFill>
                  <a:srgbClr val="05F4CE"/>
                </a:solidFill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485A3176-FE76-481D-B214-DE9331D72B1E}"/>
                </a:ext>
              </a:extLst>
            </p:cNvPr>
            <p:cNvSpPr/>
            <p:nvPr/>
          </p:nvSpPr>
          <p:spPr>
            <a:xfrm>
              <a:off x="6910407" y="4528848"/>
              <a:ext cx="677600" cy="6776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solidFill>
                    <a:srgbClr val="00E4FF"/>
                  </a:solidFill>
                  <a:cs typeface="+mn-ea"/>
                  <a:sym typeface="+mn-lt"/>
                </a:rPr>
                <a:t>D</a:t>
              </a:r>
              <a:endParaRPr lang="zh-CN" altLang="en-US" dirty="0">
                <a:solidFill>
                  <a:srgbClr val="00E4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F34B1FC-1A03-4D5A-9829-9C3AFD0911B8}"/>
                </a:ext>
              </a:extLst>
            </p:cNvPr>
            <p:cNvSpPr txBox="1"/>
            <p:nvPr/>
          </p:nvSpPr>
          <p:spPr>
            <a:xfrm>
              <a:off x="4310843" y="2952274"/>
              <a:ext cx="14728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200" b="0" spc="600">
                  <a:gradFill>
                    <a:gsLst>
                      <a:gs pos="0">
                        <a:srgbClr val="FFFFFF"/>
                      </a:gs>
                      <a:gs pos="100000">
                        <a:srgbClr val="60EFF2"/>
                      </a:gs>
                    </a:gsLst>
                    <a:lin ang="2700000" scaled="1"/>
                  </a:gradFill>
                  <a:latin typeface="字魂100号-方方先锋体" panose="00000500000000000000" pitchFamily="2" charset="-122"/>
                  <a:ea typeface="字魂100号-方方先锋体" panose="00000500000000000000" pitchFamily="2" charset="-122"/>
                  <a:cs typeface="阿里巴巴普惠体" panose="00020600040101010101" pitchFamily="18" charset="-122"/>
                </a:defRPr>
              </a:lvl1pPr>
            </a:lstStyle>
            <a:p>
              <a:pPr algn="l">
                <a:spcBef>
                  <a:spcPct val="0"/>
                </a:spcBef>
              </a:pPr>
              <a:r>
                <a:rPr lang="en-US" altLang="zh-TW" sz="1800" spc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IOT</a:t>
              </a:r>
              <a:r>
                <a:rPr lang="zh-TW" altLang="en-US" sz="1800" spc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網路分段</a:t>
              </a:r>
              <a:endParaRPr lang="zh-CN" altLang="en-US" sz="1800" spc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DA11D730-D383-4596-AED9-1EA68111E342}"/>
                </a:ext>
              </a:extLst>
            </p:cNvPr>
            <p:cNvSpPr txBox="1"/>
            <p:nvPr/>
          </p:nvSpPr>
          <p:spPr>
            <a:xfrm>
              <a:off x="6525038" y="5291987"/>
              <a:ext cx="1867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200" b="0" spc="600">
                  <a:gradFill>
                    <a:gsLst>
                      <a:gs pos="0">
                        <a:srgbClr val="FFFFFF"/>
                      </a:gs>
                      <a:gs pos="100000">
                        <a:srgbClr val="60EFF2"/>
                      </a:gs>
                    </a:gsLst>
                    <a:lin ang="2700000" scaled="1"/>
                  </a:gradFill>
                  <a:latin typeface="字魂100号-方方先锋体" panose="00000500000000000000" pitchFamily="2" charset="-122"/>
                  <a:ea typeface="字魂100号-方方先锋体" panose="00000500000000000000" pitchFamily="2" charset="-122"/>
                  <a:cs typeface="阿里巴巴普惠体" panose="00020600040101010101" pitchFamily="18" charset="-122"/>
                </a:defRPr>
              </a:lvl1pPr>
            </a:lstStyle>
            <a:p>
              <a:pPr algn="l">
                <a:spcBef>
                  <a:spcPct val="0"/>
                </a:spcBef>
              </a:pPr>
              <a:r>
                <a:rPr lang="zh-TW" altLang="en-US" sz="1800" spc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物聯網平台</a:t>
              </a:r>
              <a:endParaRPr lang="zh-CN" altLang="en-US" sz="1800" spc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47DFCD7-E286-47EB-9DB3-0136C9A18981}"/>
                </a:ext>
              </a:extLst>
            </p:cNvPr>
            <p:cNvSpPr txBox="1"/>
            <p:nvPr/>
          </p:nvSpPr>
          <p:spPr>
            <a:xfrm>
              <a:off x="4242375" y="5392745"/>
              <a:ext cx="1867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200" b="0" spc="600">
                  <a:gradFill>
                    <a:gsLst>
                      <a:gs pos="0">
                        <a:srgbClr val="FFFFFF"/>
                      </a:gs>
                      <a:gs pos="100000">
                        <a:srgbClr val="60EFF2"/>
                      </a:gs>
                    </a:gsLst>
                    <a:lin ang="2700000" scaled="1"/>
                  </a:gradFill>
                  <a:latin typeface="字魂100号-方方先锋体" panose="00000500000000000000" pitchFamily="2" charset="-122"/>
                  <a:ea typeface="字魂100号-方方先锋体" panose="00000500000000000000" pitchFamily="2" charset="-122"/>
                  <a:cs typeface="阿里巴巴普惠体" panose="00020600040101010101" pitchFamily="18" charset="-122"/>
                </a:defRPr>
              </a:lvl1pPr>
            </a:lstStyle>
            <a:p>
              <a:pPr algn="l">
                <a:spcBef>
                  <a:spcPct val="0"/>
                </a:spcBef>
              </a:pPr>
              <a:r>
                <a:rPr lang="zh-TW" altLang="en-US" sz="1800" spc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隱私</a:t>
              </a:r>
              <a:r>
                <a:rPr lang="en-US" altLang="zh-TW" sz="1800" spc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/</a:t>
              </a:r>
              <a:r>
                <a:rPr lang="zh-TW" altLang="en-US" sz="1800" spc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保密執行</a:t>
              </a:r>
              <a:endParaRPr lang="zh-CN" altLang="en-US" sz="1800" spc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5EC3A143-B34C-49D6-A9AF-F655E2CF1190}"/>
                </a:ext>
              </a:extLst>
            </p:cNvPr>
            <p:cNvSpPr txBox="1"/>
            <p:nvPr/>
          </p:nvSpPr>
          <p:spPr>
            <a:xfrm>
              <a:off x="6414921" y="3242817"/>
              <a:ext cx="18670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3200" b="0" spc="600">
                  <a:gradFill>
                    <a:gsLst>
                      <a:gs pos="0">
                        <a:srgbClr val="FFFFFF"/>
                      </a:gs>
                      <a:gs pos="100000">
                        <a:srgbClr val="60EFF2"/>
                      </a:gs>
                    </a:gsLst>
                    <a:lin ang="2700000" scaled="1"/>
                  </a:gradFill>
                  <a:latin typeface="字魂100号-方方先锋体" panose="00000500000000000000" pitchFamily="2" charset="-122"/>
                  <a:ea typeface="字魂100号-方方先锋体" panose="00000500000000000000" pitchFamily="2" charset="-122"/>
                  <a:cs typeface="阿里巴巴普惠体" panose="00020600040101010101" pitchFamily="18" charset="-122"/>
                </a:defRPr>
              </a:lvl1pPr>
            </a:lstStyle>
            <a:p>
              <a:pPr algn="l">
                <a:spcBef>
                  <a:spcPct val="0"/>
                </a:spcBef>
              </a:pPr>
              <a:r>
                <a:rPr lang="zh-TW" altLang="en-US" sz="1800" spc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設備</a:t>
              </a:r>
              <a:r>
                <a:rPr lang="en-US" altLang="zh-TW" sz="1800" spc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/API</a:t>
              </a:r>
              <a:r>
                <a:rPr lang="zh-TW" altLang="en-US" sz="1800" spc="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sym typeface="+mn-lt"/>
                </a:rPr>
                <a:t>強化</a:t>
              </a:r>
              <a:endParaRPr lang="zh-CN" altLang="en-US" sz="1800" spc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endParaRPr>
            </a:p>
          </p:txBody>
        </p:sp>
      </p:grpSp>
      <p:sp>
        <p:nvSpPr>
          <p:cNvPr id="3" name="矩形 21">
            <a:extLst>
              <a:ext uri="{FF2B5EF4-FFF2-40B4-BE49-F238E27FC236}">
                <a16:creationId xmlns:a16="http://schemas.microsoft.com/office/drawing/2014/main" id="{06CD9B27-0BB0-4EA7-9363-4C3C4E97F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7655" y="4203158"/>
            <a:ext cx="3416320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參與一些物聯網平台，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</a:t>
            </a:r>
            <a:r>
              <a:rPr lang="en-US" altLang="zh-TW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AWS</a:t>
            </a: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TW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等平台基本上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都有提供部署服務、操作與退役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，當發現安全漏洞時還可有效率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的快速解決，是否參與物聯網平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台的影像是廣泛的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21">
            <a:extLst>
              <a:ext uri="{FF2B5EF4-FFF2-40B4-BE49-F238E27FC236}">
                <a16:creationId xmlns:a16="http://schemas.microsoft.com/office/drawing/2014/main" id="{11783E8C-D4C3-41CD-9501-D1487CD357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42854" y="1419981"/>
            <a:ext cx="321754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硬體設備需加入安全模組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</a:t>
            </a:r>
            <a:r>
              <a:rPr lang="en-US" altLang="zh-TW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ISO/IEC11889</a:t>
            </a: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，其次</a:t>
            </a:r>
            <a:r>
              <a:rPr lang="en-US" altLang="zh-TW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</a:p>
          <a:p>
            <a:pPr>
              <a:spcBef>
                <a:spcPct val="0"/>
              </a:spcBef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需關閉未使用的連接埠或協定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21">
            <a:extLst>
              <a:ext uri="{FF2B5EF4-FFF2-40B4-BE49-F238E27FC236}">
                <a16:creationId xmlns:a16="http://schemas.microsoft.com/office/drawing/2014/main" id="{3B9683CB-6A62-4DF7-8AB4-1652429BA3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775" y="1475294"/>
            <a:ext cx="295465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透過虛擬網路、獨立網路或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非軍事層實現連接作為第一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步增加安全性的措施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21">
            <a:extLst>
              <a:ext uri="{FF2B5EF4-FFF2-40B4-BE49-F238E27FC236}">
                <a16:creationId xmlns:a16="http://schemas.microsoft.com/office/drawing/2014/main" id="{9084945D-4C47-4822-B6E9-5FC5A4980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873" y="4990878"/>
            <a:ext cx="295465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數據的通信需要更有機密性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，就算是較無關緊要的數據</a:t>
            </a:r>
            <a:endParaRPr lang="en-US" altLang="zh-TW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也同樣如此</a:t>
            </a:r>
            <a:endParaRPr lang="zh-CN" altLang="en-US" sz="1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對策討論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751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D8C9A6-C770-4F2C-8F3B-37F3CAABB7AA}"/>
              </a:ext>
            </a:extLst>
          </p:cNvPr>
          <p:cNvGrpSpPr/>
          <p:nvPr/>
        </p:nvGrpSpPr>
        <p:grpSpPr>
          <a:xfrm>
            <a:off x="3660218" y="2061048"/>
            <a:ext cx="7698101" cy="2246769"/>
            <a:chOff x="2120669" y="2014394"/>
            <a:chExt cx="7698101" cy="2246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9599D0E-59F3-42E0-A384-2C606EDB06B9}"/>
                </a:ext>
              </a:extLst>
            </p:cNvPr>
            <p:cNvSpPr txBox="1"/>
            <p:nvPr/>
          </p:nvSpPr>
          <p:spPr>
            <a:xfrm>
              <a:off x="3139844" y="2413337"/>
              <a:ext cx="66789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05F4CE"/>
                  </a:solidFill>
                  <a:effectLst/>
                  <a:uLnTx/>
                  <a:uFillTx/>
                  <a:cs typeface="+mn-ea"/>
                  <a:sym typeface="+mn-lt"/>
                </a:rPr>
                <a:t>結論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303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8B45599-C2CE-4295-A3A3-C89F27887608}"/>
                </a:ext>
              </a:extLst>
            </p:cNvPr>
            <p:cNvSpPr txBox="1"/>
            <p:nvPr/>
          </p:nvSpPr>
          <p:spPr>
            <a:xfrm>
              <a:off x="2120669" y="2014394"/>
              <a:ext cx="101917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0" dirty="0">
                  <a:solidFill>
                    <a:srgbClr val="05F4CE"/>
                  </a:solidFill>
                </a:rPr>
                <a:t>6</a:t>
              </a:r>
              <a:endParaRPr lang="zh-CN" altLang="en-US" sz="14000" dirty="0">
                <a:solidFill>
                  <a:srgbClr val="05F4C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6793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E3A7A65C-460E-4B4A-9898-21637E036496}"/>
              </a:ext>
            </a:extLst>
          </p:cNvPr>
          <p:cNvSpPr/>
          <p:nvPr/>
        </p:nvSpPr>
        <p:spPr>
          <a:xfrm>
            <a:off x="485704" y="2135488"/>
            <a:ext cx="10995024" cy="2209800"/>
          </a:xfrm>
          <a:prstGeom prst="rect">
            <a:avLst/>
          </a:prstGeom>
          <a:solidFill>
            <a:srgbClr val="00E4FF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Arial"/>
                <a:ea typeface="微软雅黑"/>
                <a:sym typeface="Arial"/>
              </a:rPr>
              <a:t>由於</a:t>
            </a:r>
            <a:r>
              <a:rPr lang="zh-TW" altLang="en-US" dirty="0">
                <a:solidFill>
                  <a:srgbClr val="FF0000"/>
                </a:solidFill>
                <a:latin typeface="Arial"/>
                <a:ea typeface="微软雅黑"/>
                <a:sym typeface="Arial"/>
              </a:rPr>
              <a:t>物聯網的安全性過於低</a:t>
            </a:r>
            <a:r>
              <a:rPr lang="zh-TW" altLang="en-US" dirty="0">
                <a:latin typeface="Arial"/>
                <a:ea typeface="微软雅黑"/>
                <a:sym typeface="Arial"/>
              </a:rPr>
              <a:t>，作者希望引入傳統資訊安全觀點的方式提升</a:t>
            </a:r>
            <a:r>
              <a:rPr lang="zh-TW" altLang="en-US" dirty="0">
                <a:solidFill>
                  <a:srgbClr val="FF0000"/>
                </a:solidFill>
                <a:latin typeface="Arial"/>
                <a:ea typeface="微软雅黑"/>
                <a:sym typeface="Arial"/>
              </a:rPr>
              <a:t>現有的</a:t>
            </a:r>
            <a:r>
              <a:rPr lang="zh-TW" altLang="en-US" dirty="0">
                <a:latin typeface="Arial"/>
                <a:ea typeface="微软雅黑"/>
                <a:sym typeface="Arial"/>
              </a:rPr>
              <a:t>物聯網安全性，</a:t>
            </a:r>
            <a:endParaRPr lang="en-US" altLang="zh-TW" dirty="0">
              <a:latin typeface="Arial"/>
              <a:ea typeface="微软雅黑"/>
              <a:sym typeface="Arial"/>
            </a:endParaRPr>
          </a:p>
          <a:p>
            <a:pPr algn="ctr"/>
            <a:r>
              <a:rPr lang="zh-TW" altLang="en-US" dirty="0">
                <a:latin typeface="Arial"/>
                <a:ea typeface="微软雅黑"/>
                <a:sym typeface="Arial"/>
              </a:rPr>
              <a:t>因為此篇論文只提出想法並尚未開始實作，所以作者未來發展就是完善這個機制，</a:t>
            </a:r>
            <a:endParaRPr lang="en-US" altLang="zh-TW" dirty="0">
              <a:latin typeface="Arial"/>
              <a:ea typeface="微软雅黑"/>
              <a:sym typeface="Arial"/>
            </a:endParaRPr>
          </a:p>
          <a:p>
            <a:pPr algn="ctr"/>
            <a:r>
              <a:rPr lang="zh-TW" altLang="en-US" dirty="0">
                <a:latin typeface="Arial"/>
                <a:ea typeface="微软雅黑"/>
                <a:sym typeface="Arial"/>
              </a:rPr>
              <a:t>且這篇論文已得到許多贊助。</a:t>
            </a:r>
            <a:endParaRPr lang="en-US" altLang="zh-TW" dirty="0">
              <a:latin typeface="Arial"/>
              <a:ea typeface="微软雅黑"/>
              <a:sym typeface="Arial"/>
            </a:endParaRPr>
          </a:p>
          <a:p>
            <a:pPr algn="ctr"/>
            <a:endParaRPr lang="zh-CN" alt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9028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結論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1004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B4BA5ABB-E268-46D5-8876-B00AD0D6FD90}"/>
              </a:ext>
            </a:extLst>
          </p:cNvPr>
          <p:cNvSpPr/>
          <p:nvPr/>
        </p:nvSpPr>
        <p:spPr>
          <a:xfrm>
            <a:off x="6609961" y="3578065"/>
            <a:ext cx="3663044" cy="979399"/>
          </a:xfrm>
          <a:prstGeom prst="roundRect">
            <a:avLst>
              <a:gd name="adj" fmla="val 6758"/>
            </a:avLst>
          </a:prstGeom>
          <a:solidFill>
            <a:srgbClr val="05F4CE">
              <a:alpha val="71000"/>
            </a:srgbClr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5A7A7BAC-1601-4335-97C7-64F1E353FE12}"/>
              </a:ext>
            </a:extLst>
          </p:cNvPr>
          <p:cNvSpPr/>
          <p:nvPr/>
        </p:nvSpPr>
        <p:spPr>
          <a:xfrm>
            <a:off x="1819212" y="3578065"/>
            <a:ext cx="3663044" cy="979399"/>
          </a:xfrm>
          <a:prstGeom prst="roundRect">
            <a:avLst>
              <a:gd name="adj" fmla="val 6758"/>
            </a:avLst>
          </a:prstGeom>
          <a:solidFill>
            <a:srgbClr val="00E4FF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D349F3AF-70AB-49FC-999B-B54CB3185343}"/>
              </a:ext>
            </a:extLst>
          </p:cNvPr>
          <p:cNvSpPr/>
          <p:nvPr/>
        </p:nvSpPr>
        <p:spPr>
          <a:xfrm>
            <a:off x="6609961" y="2181031"/>
            <a:ext cx="3663044" cy="979399"/>
          </a:xfrm>
          <a:prstGeom prst="roundRect">
            <a:avLst>
              <a:gd name="adj" fmla="val 6758"/>
            </a:avLst>
          </a:prstGeom>
          <a:solidFill>
            <a:srgbClr val="00E4FF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DBCB03D0-87CE-43AF-9616-56E533F270A6}"/>
              </a:ext>
            </a:extLst>
          </p:cNvPr>
          <p:cNvSpPr/>
          <p:nvPr/>
        </p:nvSpPr>
        <p:spPr>
          <a:xfrm>
            <a:off x="1819212" y="2181031"/>
            <a:ext cx="3663044" cy="979399"/>
          </a:xfrm>
          <a:prstGeom prst="roundRect">
            <a:avLst>
              <a:gd name="adj" fmla="val 6758"/>
            </a:avLst>
          </a:prstGeom>
          <a:solidFill>
            <a:srgbClr val="05F4CE">
              <a:alpha val="71000"/>
            </a:srgbClr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ïšḷîďé">
            <a:extLst>
              <a:ext uri="{FF2B5EF4-FFF2-40B4-BE49-F238E27FC236}">
                <a16:creationId xmlns:a16="http://schemas.microsoft.com/office/drawing/2014/main" id="{77C56E02-48DB-4DCF-BCC1-AD415E8D2801}"/>
              </a:ext>
            </a:extLst>
          </p:cNvPr>
          <p:cNvSpPr txBox="1"/>
          <p:nvPr/>
        </p:nvSpPr>
        <p:spPr>
          <a:xfrm>
            <a:off x="1950192" y="2343163"/>
            <a:ext cx="572277" cy="634993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 fontScale="77500" lnSpcReduction="20000"/>
          </a:bodyPr>
          <a:lstStyle/>
          <a:p>
            <a:pPr algn="ctr"/>
            <a:r>
              <a:rPr lang="en-US" altLang="zh-CN" sz="4000" dirty="0">
                <a:solidFill>
                  <a:srgbClr val="00303E"/>
                </a:solidFill>
                <a:latin typeface="Impact" panose="020B0806030902050204" pitchFamily="34" charset="0"/>
              </a:rPr>
              <a:t>01</a:t>
            </a: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11D1F83-9FD8-41BC-BA7F-C656DD3CBE30}"/>
              </a:ext>
            </a:extLst>
          </p:cNvPr>
          <p:cNvCxnSpPr/>
          <p:nvPr/>
        </p:nvCxnSpPr>
        <p:spPr>
          <a:xfrm>
            <a:off x="2603527" y="2343163"/>
            <a:ext cx="0" cy="634993"/>
          </a:xfrm>
          <a:prstGeom prst="line">
            <a:avLst/>
          </a:prstGeom>
          <a:ln w="12700" cap="flat" cmpd="sng" algn="ctr">
            <a:solidFill>
              <a:srgbClr val="00303E"/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ïšḷîďé">
            <a:extLst>
              <a:ext uri="{FF2B5EF4-FFF2-40B4-BE49-F238E27FC236}">
                <a16:creationId xmlns:a16="http://schemas.microsoft.com/office/drawing/2014/main" id="{2705803C-2218-406F-92CE-B24488ECE35E}"/>
              </a:ext>
            </a:extLst>
          </p:cNvPr>
          <p:cNvSpPr txBox="1"/>
          <p:nvPr/>
        </p:nvSpPr>
        <p:spPr>
          <a:xfrm>
            <a:off x="6793793" y="2343163"/>
            <a:ext cx="572277" cy="634993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 fontScale="70000" lnSpcReduction="20000"/>
          </a:bodyPr>
          <a:lstStyle/>
          <a:p>
            <a:pPr algn="ctr"/>
            <a:r>
              <a:rPr lang="en-US" altLang="zh-CN" sz="4000" dirty="0">
                <a:solidFill>
                  <a:srgbClr val="00303E"/>
                </a:solidFill>
                <a:latin typeface="Impact" panose="020B0806030902050204" pitchFamily="34" charset="0"/>
              </a:rPr>
              <a:t>02</a:t>
            </a: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2A68BBC9-37B9-4702-8FC4-74BF38805124}"/>
              </a:ext>
            </a:extLst>
          </p:cNvPr>
          <p:cNvCxnSpPr/>
          <p:nvPr/>
        </p:nvCxnSpPr>
        <p:spPr>
          <a:xfrm>
            <a:off x="7447127" y="2343163"/>
            <a:ext cx="0" cy="634993"/>
          </a:xfrm>
          <a:prstGeom prst="line">
            <a:avLst/>
          </a:prstGeom>
          <a:ln w="12700" cap="flat" cmpd="sng" algn="ctr">
            <a:solidFill>
              <a:srgbClr val="00303E"/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ïšḷîďé">
            <a:extLst>
              <a:ext uri="{FF2B5EF4-FFF2-40B4-BE49-F238E27FC236}">
                <a16:creationId xmlns:a16="http://schemas.microsoft.com/office/drawing/2014/main" id="{204CE5C3-9824-4A3B-B1C1-030CD50AFD0D}"/>
              </a:ext>
            </a:extLst>
          </p:cNvPr>
          <p:cNvSpPr txBox="1"/>
          <p:nvPr/>
        </p:nvSpPr>
        <p:spPr>
          <a:xfrm>
            <a:off x="1950192" y="3753854"/>
            <a:ext cx="572277" cy="634993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 fontScale="70000" lnSpcReduction="20000"/>
          </a:bodyPr>
          <a:lstStyle/>
          <a:p>
            <a:pPr algn="ctr"/>
            <a:r>
              <a:rPr lang="en-US" altLang="zh-CN" sz="4000" dirty="0">
                <a:solidFill>
                  <a:srgbClr val="00303E"/>
                </a:solidFill>
                <a:latin typeface="Impact" panose="020B0806030902050204" pitchFamily="34" charset="0"/>
              </a:rPr>
              <a:t>03</a:t>
            </a: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D5896646-8882-4E1F-9519-D83FE54E4663}"/>
              </a:ext>
            </a:extLst>
          </p:cNvPr>
          <p:cNvCxnSpPr/>
          <p:nvPr/>
        </p:nvCxnSpPr>
        <p:spPr>
          <a:xfrm>
            <a:off x="2603527" y="3753854"/>
            <a:ext cx="0" cy="634993"/>
          </a:xfrm>
          <a:prstGeom prst="line">
            <a:avLst/>
          </a:prstGeom>
          <a:ln w="12700" cap="flat" cmpd="sng" algn="ctr">
            <a:solidFill>
              <a:srgbClr val="00303E"/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ïšḷîďé">
            <a:extLst>
              <a:ext uri="{FF2B5EF4-FFF2-40B4-BE49-F238E27FC236}">
                <a16:creationId xmlns:a16="http://schemas.microsoft.com/office/drawing/2014/main" id="{F67D66B3-834B-4971-8AC9-B0D0F1E258E1}"/>
              </a:ext>
            </a:extLst>
          </p:cNvPr>
          <p:cNvSpPr txBox="1"/>
          <p:nvPr/>
        </p:nvSpPr>
        <p:spPr>
          <a:xfrm>
            <a:off x="6793793" y="3753854"/>
            <a:ext cx="572277" cy="634993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 fontScale="70000" lnSpcReduction="20000"/>
          </a:bodyPr>
          <a:lstStyle/>
          <a:p>
            <a:pPr algn="ctr"/>
            <a:r>
              <a:rPr lang="en-US" altLang="zh-CN" sz="4000" dirty="0">
                <a:solidFill>
                  <a:srgbClr val="00303E"/>
                </a:solidFill>
                <a:latin typeface="Impact" panose="020B0806030902050204" pitchFamily="34" charset="0"/>
              </a:rPr>
              <a:t>04</a:t>
            </a: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BF060AC2-8BA8-4071-A701-C4D830D5806F}"/>
              </a:ext>
            </a:extLst>
          </p:cNvPr>
          <p:cNvCxnSpPr/>
          <p:nvPr/>
        </p:nvCxnSpPr>
        <p:spPr>
          <a:xfrm>
            <a:off x="7447127" y="3753854"/>
            <a:ext cx="0" cy="634993"/>
          </a:xfrm>
          <a:prstGeom prst="line">
            <a:avLst/>
          </a:prstGeom>
          <a:ln w="12700" cap="flat" cmpd="sng" algn="ctr">
            <a:solidFill>
              <a:srgbClr val="00303E"/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21">
            <a:extLst>
              <a:ext uri="{FF2B5EF4-FFF2-40B4-BE49-F238E27FC236}">
                <a16:creationId xmlns:a16="http://schemas.microsoft.com/office/drawing/2014/main" id="{3EEF929A-57C9-47DB-9D18-9CCCE9D3B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3247" y="2416599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rgbClr val="0030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00" dirty="0">
              <a:solidFill>
                <a:srgbClr val="0030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21">
            <a:extLst>
              <a:ext uri="{FF2B5EF4-FFF2-40B4-BE49-F238E27FC236}">
                <a16:creationId xmlns:a16="http://schemas.microsoft.com/office/drawing/2014/main" id="{ABA4A8F4-AA75-4233-82F9-A45AED018D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3247" y="3799262"/>
            <a:ext cx="2031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zh-TW" altLang="en-US" sz="1800" dirty="0">
                <a:solidFill>
                  <a:srgbClr val="0030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感測器的安全挑戰</a:t>
            </a:r>
            <a:endParaRPr lang="zh-CN" altLang="en-US" sz="1800" dirty="0">
              <a:solidFill>
                <a:srgbClr val="0030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7EB178C5-C73F-49D5-B68A-E1481FBAFB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837" y="890196"/>
            <a:ext cx="1370575" cy="360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1900"/>
              </a:lnSpc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  錄</a:t>
            </a:r>
            <a:endParaRPr lang="zh-CN" altLang="en-US" sz="17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21">
            <a:extLst>
              <a:ext uri="{FF2B5EF4-FFF2-40B4-BE49-F238E27FC236}">
                <a16:creationId xmlns:a16="http://schemas.microsoft.com/office/drawing/2014/main" id="{5BA3071C-80F7-4E10-B791-60548AC62B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3437" y="2416599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rgbClr val="0030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普渡模型</a:t>
            </a:r>
            <a:endParaRPr lang="zh-CN" altLang="en-US" sz="1800" dirty="0">
              <a:solidFill>
                <a:srgbClr val="0030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21">
            <a:extLst>
              <a:ext uri="{FF2B5EF4-FFF2-40B4-BE49-F238E27FC236}">
                <a16:creationId xmlns:a16="http://schemas.microsoft.com/office/drawing/2014/main" id="{ADC0F563-5C09-475A-A73D-887128E669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439" y="3799262"/>
            <a:ext cx="18004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rgbClr val="0030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物聯網攻擊手段</a:t>
            </a:r>
            <a:endParaRPr lang="zh-CN" altLang="en-US" sz="1800" dirty="0">
              <a:solidFill>
                <a:srgbClr val="0030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: 圆角 30">
            <a:extLst>
              <a:ext uri="{FF2B5EF4-FFF2-40B4-BE49-F238E27FC236}">
                <a16:creationId xmlns:a16="http://schemas.microsoft.com/office/drawing/2014/main" id="{BDAB0DF5-8429-458F-A5F7-68B2023D6B92}"/>
              </a:ext>
            </a:extLst>
          </p:cNvPr>
          <p:cNvSpPr/>
          <p:nvPr/>
        </p:nvSpPr>
        <p:spPr>
          <a:xfrm>
            <a:off x="1819212" y="4975099"/>
            <a:ext cx="3663044" cy="979399"/>
          </a:xfrm>
          <a:prstGeom prst="roundRect">
            <a:avLst>
              <a:gd name="adj" fmla="val 6758"/>
            </a:avLst>
          </a:prstGeom>
          <a:solidFill>
            <a:srgbClr val="05F4CE">
              <a:alpha val="71000"/>
            </a:srgbClr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ïšḷîďé">
            <a:extLst>
              <a:ext uri="{FF2B5EF4-FFF2-40B4-BE49-F238E27FC236}">
                <a16:creationId xmlns:a16="http://schemas.microsoft.com/office/drawing/2014/main" id="{3B7A0523-91E6-453A-86FF-E844E6FC3FB1}"/>
              </a:ext>
            </a:extLst>
          </p:cNvPr>
          <p:cNvSpPr txBox="1"/>
          <p:nvPr/>
        </p:nvSpPr>
        <p:spPr>
          <a:xfrm>
            <a:off x="1950192" y="5137231"/>
            <a:ext cx="572277" cy="634993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 fontScale="70000" lnSpcReduction="20000"/>
          </a:bodyPr>
          <a:lstStyle/>
          <a:p>
            <a:pPr algn="ctr"/>
            <a:r>
              <a:rPr lang="en-US" altLang="zh-CN" sz="4000" dirty="0">
                <a:solidFill>
                  <a:srgbClr val="00303E"/>
                </a:solidFill>
                <a:latin typeface="Impact" panose="020B0806030902050204" pitchFamily="34" charset="0"/>
              </a:rPr>
              <a:t>0</a:t>
            </a:r>
            <a:r>
              <a:rPr lang="en-US" altLang="zh-TW" sz="4000" dirty="0">
                <a:solidFill>
                  <a:srgbClr val="00303E"/>
                </a:solidFill>
                <a:latin typeface="Impact" panose="020B0806030902050204" pitchFamily="34" charset="0"/>
              </a:rPr>
              <a:t>5</a:t>
            </a:r>
            <a:endParaRPr lang="en-US" altLang="zh-CN" sz="4000" dirty="0">
              <a:solidFill>
                <a:srgbClr val="00303E"/>
              </a:solidFill>
              <a:latin typeface="Impact" panose="020B0806030902050204" pitchFamily="34" charset="0"/>
            </a:endParaRPr>
          </a:p>
        </p:txBody>
      </p:sp>
      <p:cxnSp>
        <p:nvCxnSpPr>
          <p:cNvPr id="48" name="直接连接符 32">
            <a:extLst>
              <a:ext uri="{FF2B5EF4-FFF2-40B4-BE49-F238E27FC236}">
                <a16:creationId xmlns:a16="http://schemas.microsoft.com/office/drawing/2014/main" id="{5375C113-0123-45EF-947F-F7A738599ADE}"/>
              </a:ext>
            </a:extLst>
          </p:cNvPr>
          <p:cNvCxnSpPr/>
          <p:nvPr/>
        </p:nvCxnSpPr>
        <p:spPr>
          <a:xfrm>
            <a:off x="2603527" y="5137231"/>
            <a:ext cx="0" cy="634993"/>
          </a:xfrm>
          <a:prstGeom prst="line">
            <a:avLst/>
          </a:prstGeom>
          <a:ln w="12700" cap="flat" cmpd="sng" algn="ctr">
            <a:solidFill>
              <a:srgbClr val="00303E"/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21">
            <a:extLst>
              <a:ext uri="{FF2B5EF4-FFF2-40B4-BE49-F238E27FC236}">
                <a16:creationId xmlns:a16="http://schemas.microsoft.com/office/drawing/2014/main" id="{DC78ADF7-54F5-472B-B785-DA45ADB6E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63247" y="5210667"/>
            <a:ext cx="11079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rgbClr val="0030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對策討論</a:t>
            </a:r>
            <a:endParaRPr lang="zh-CN" altLang="en-US" sz="1800" dirty="0">
              <a:solidFill>
                <a:srgbClr val="0030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: 圆角 29">
            <a:extLst>
              <a:ext uri="{FF2B5EF4-FFF2-40B4-BE49-F238E27FC236}">
                <a16:creationId xmlns:a16="http://schemas.microsoft.com/office/drawing/2014/main" id="{DDE0276B-59E3-422D-9A8A-9774CE056DED}"/>
              </a:ext>
            </a:extLst>
          </p:cNvPr>
          <p:cNvSpPr/>
          <p:nvPr/>
        </p:nvSpPr>
        <p:spPr>
          <a:xfrm>
            <a:off x="6609961" y="4975099"/>
            <a:ext cx="3663044" cy="979399"/>
          </a:xfrm>
          <a:prstGeom prst="roundRect">
            <a:avLst>
              <a:gd name="adj" fmla="val 6758"/>
            </a:avLst>
          </a:prstGeom>
          <a:solidFill>
            <a:srgbClr val="00E4FF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ïšḷîďé">
            <a:extLst>
              <a:ext uri="{FF2B5EF4-FFF2-40B4-BE49-F238E27FC236}">
                <a16:creationId xmlns:a16="http://schemas.microsoft.com/office/drawing/2014/main" id="{B38737D0-0A90-4677-8BCB-3FDC0EEB77AA}"/>
              </a:ext>
            </a:extLst>
          </p:cNvPr>
          <p:cNvSpPr txBox="1"/>
          <p:nvPr/>
        </p:nvSpPr>
        <p:spPr>
          <a:xfrm>
            <a:off x="6793793" y="5137231"/>
            <a:ext cx="572277" cy="634993"/>
          </a:xfrm>
          <a:prstGeom prst="rect">
            <a:avLst/>
          </a:prstGeom>
          <a:noFill/>
        </p:spPr>
        <p:txBody>
          <a:bodyPr wrap="square" lIns="91440" tIns="45720" rIns="91440" bIns="45720" anchor="ctr">
            <a:normAutofit fontScale="70000" lnSpcReduction="20000"/>
          </a:bodyPr>
          <a:lstStyle/>
          <a:p>
            <a:pPr algn="ctr"/>
            <a:r>
              <a:rPr lang="en-US" altLang="zh-CN" sz="4000" dirty="0">
                <a:solidFill>
                  <a:srgbClr val="00303E"/>
                </a:solidFill>
                <a:latin typeface="Impact" panose="020B0806030902050204" pitchFamily="34" charset="0"/>
              </a:rPr>
              <a:t>0</a:t>
            </a:r>
            <a:r>
              <a:rPr lang="en-US" altLang="zh-TW" sz="4000" dirty="0">
                <a:solidFill>
                  <a:srgbClr val="00303E"/>
                </a:solidFill>
                <a:latin typeface="Impact" panose="020B0806030902050204" pitchFamily="34" charset="0"/>
              </a:rPr>
              <a:t>6</a:t>
            </a:r>
            <a:endParaRPr lang="en-US" altLang="zh-CN" sz="4000" dirty="0">
              <a:solidFill>
                <a:srgbClr val="00303E"/>
              </a:solidFill>
              <a:latin typeface="Impact" panose="020B0806030902050204" pitchFamily="34" charset="0"/>
            </a:endParaRPr>
          </a:p>
        </p:txBody>
      </p:sp>
      <p:cxnSp>
        <p:nvCxnSpPr>
          <p:cNvPr id="52" name="直接连接符 34">
            <a:extLst>
              <a:ext uri="{FF2B5EF4-FFF2-40B4-BE49-F238E27FC236}">
                <a16:creationId xmlns:a16="http://schemas.microsoft.com/office/drawing/2014/main" id="{8753B9A3-3B3B-4696-B76C-ED50C1646825}"/>
              </a:ext>
            </a:extLst>
          </p:cNvPr>
          <p:cNvCxnSpPr/>
          <p:nvPr/>
        </p:nvCxnSpPr>
        <p:spPr>
          <a:xfrm>
            <a:off x="7447127" y="5137231"/>
            <a:ext cx="0" cy="634993"/>
          </a:xfrm>
          <a:prstGeom prst="line">
            <a:avLst/>
          </a:prstGeom>
          <a:ln w="12700" cap="flat" cmpd="sng" algn="ctr">
            <a:solidFill>
              <a:srgbClr val="00303E"/>
            </a:solidFill>
            <a:prstDash val="solid"/>
            <a:miter lim="800000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21">
            <a:extLst>
              <a:ext uri="{FF2B5EF4-FFF2-40B4-BE49-F238E27FC236}">
                <a16:creationId xmlns:a16="http://schemas.microsoft.com/office/drawing/2014/main" id="{E3672B76-16CE-43B9-8485-28E67C8C3B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3437" y="5210667"/>
            <a:ext cx="6463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rgbClr val="0030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結論</a:t>
            </a:r>
            <a:endParaRPr lang="zh-CN" altLang="en-US" sz="1800" dirty="0">
              <a:solidFill>
                <a:srgbClr val="0030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7676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D8C9A6-C770-4F2C-8F3B-37F3CAABB7AA}"/>
              </a:ext>
            </a:extLst>
          </p:cNvPr>
          <p:cNvGrpSpPr/>
          <p:nvPr/>
        </p:nvGrpSpPr>
        <p:grpSpPr>
          <a:xfrm>
            <a:off x="3660218" y="2061048"/>
            <a:ext cx="7698101" cy="2246769"/>
            <a:chOff x="2120669" y="2014394"/>
            <a:chExt cx="7698101" cy="2246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9599D0E-59F3-42E0-A384-2C606EDB06B9}"/>
                </a:ext>
              </a:extLst>
            </p:cNvPr>
            <p:cNvSpPr txBox="1"/>
            <p:nvPr/>
          </p:nvSpPr>
          <p:spPr>
            <a:xfrm>
              <a:off x="3139844" y="2413337"/>
              <a:ext cx="66789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05F4CE"/>
                  </a:solidFill>
                  <a:effectLst/>
                  <a:uLnTx/>
                  <a:uFillTx/>
                  <a:cs typeface="+mn-ea"/>
                  <a:sym typeface="+mn-lt"/>
                </a:rPr>
                <a:t>研究背景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E4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E6DC2CF0-1E3B-48B0-BECA-21161DD7C660}"/>
                </a:ext>
              </a:extLst>
            </p:cNvPr>
            <p:cNvSpPr txBox="1"/>
            <p:nvPr/>
          </p:nvSpPr>
          <p:spPr>
            <a:xfrm>
              <a:off x="3273194" y="3311694"/>
              <a:ext cx="467065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E4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8B45599-C2CE-4295-A3A3-C89F27887608}"/>
                </a:ext>
              </a:extLst>
            </p:cNvPr>
            <p:cNvSpPr txBox="1"/>
            <p:nvPr/>
          </p:nvSpPr>
          <p:spPr>
            <a:xfrm>
              <a:off x="2120669" y="2014394"/>
              <a:ext cx="101917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0" dirty="0">
                  <a:solidFill>
                    <a:srgbClr val="05F4CE"/>
                  </a:solidFill>
                </a:rPr>
                <a:t>1</a:t>
              </a:r>
              <a:endParaRPr lang="zh-CN" altLang="en-US" sz="14000" dirty="0">
                <a:solidFill>
                  <a:srgbClr val="05F4C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3188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椭圆 14">
            <a:extLst>
              <a:ext uri="{FF2B5EF4-FFF2-40B4-BE49-F238E27FC236}">
                <a16:creationId xmlns:a16="http://schemas.microsoft.com/office/drawing/2014/main" id="{41CECCE0-0F91-4575-9996-CCE3B91BAD0A}"/>
              </a:ext>
            </a:extLst>
          </p:cNvPr>
          <p:cNvSpPr/>
          <p:nvPr/>
        </p:nvSpPr>
        <p:spPr>
          <a:xfrm>
            <a:off x="873092" y="1517971"/>
            <a:ext cx="2881663" cy="2881662"/>
          </a:xfrm>
          <a:prstGeom prst="ellipse">
            <a:avLst/>
          </a:prstGeom>
          <a:solidFill>
            <a:schemeClr val="bg1"/>
          </a:solidFill>
          <a:ln w="12700" cap="flat" cmpd="sng" algn="ctr">
            <a:solidFill>
              <a:srgbClr val="05F4CE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254000" dist="38100" algn="tl" rotWithShape="0">
              <a:prstClr val="black">
                <a:alpha val="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A22EB855-27E1-4529-A358-FBA338CBC1BA}"/>
              </a:ext>
            </a:extLst>
          </p:cNvPr>
          <p:cNvSpPr/>
          <p:nvPr/>
        </p:nvSpPr>
        <p:spPr>
          <a:xfrm>
            <a:off x="3361776" y="2458367"/>
            <a:ext cx="2881663" cy="2881662"/>
          </a:xfrm>
          <a:prstGeom prst="ellipse">
            <a:avLst/>
          </a:prstGeom>
          <a:solidFill>
            <a:schemeClr val="bg1"/>
          </a:solidFill>
          <a:ln w="12700" cap="flat" cmpd="sng" algn="ctr">
            <a:solidFill>
              <a:srgbClr val="00E4FF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254000" dist="38100" algn="tl" rotWithShape="0">
              <a:prstClr val="black">
                <a:alpha val="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C09B225B-F683-4FC5-A8BF-A7EA079DE7F5}"/>
              </a:ext>
            </a:extLst>
          </p:cNvPr>
          <p:cNvSpPr/>
          <p:nvPr/>
        </p:nvSpPr>
        <p:spPr>
          <a:xfrm>
            <a:off x="5850461" y="1517971"/>
            <a:ext cx="2881663" cy="2881662"/>
          </a:xfrm>
          <a:prstGeom prst="ellipse">
            <a:avLst/>
          </a:prstGeom>
          <a:solidFill>
            <a:schemeClr val="bg1"/>
          </a:solidFill>
          <a:ln w="12700" cap="flat" cmpd="sng" algn="ctr">
            <a:solidFill>
              <a:srgbClr val="05F4CE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254000" dist="38100" algn="tl" rotWithShape="0">
              <a:prstClr val="black">
                <a:alpha val="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480645C1-1FF1-4239-84B6-A6608CC9B059}"/>
              </a:ext>
            </a:extLst>
          </p:cNvPr>
          <p:cNvSpPr/>
          <p:nvPr/>
        </p:nvSpPr>
        <p:spPr>
          <a:xfrm>
            <a:off x="8339145" y="2458367"/>
            <a:ext cx="2881663" cy="2881662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>
            <a:outerShdw blurRad="254000" dist="38100" algn="tl" rotWithShape="0">
              <a:prstClr val="black">
                <a:alpha val="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TextBox 16">
            <a:extLst>
              <a:ext uri="{FF2B5EF4-FFF2-40B4-BE49-F238E27FC236}">
                <a16:creationId xmlns:a16="http://schemas.microsoft.com/office/drawing/2014/main" id="{40BA9FF4-AD84-4ED1-9AA1-E473ED2528EE}"/>
              </a:ext>
            </a:extLst>
          </p:cNvPr>
          <p:cNvSpPr txBox="1"/>
          <p:nvPr/>
        </p:nvSpPr>
        <p:spPr>
          <a:xfrm>
            <a:off x="1276072" y="2549777"/>
            <a:ext cx="2114631" cy="2810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67"/>
              </a:lnSpc>
              <a:spcAft>
                <a:spcPts val="800"/>
              </a:spcAft>
            </a:pPr>
            <a:r>
              <a:rPr lang="en-US" altLang="zh-TW" sz="1600" b="1" cap="all" spc="27" dirty="0">
                <a:solidFill>
                  <a:srgbClr val="05F4CE"/>
                </a:solidFill>
                <a:cs typeface="+mn-ea"/>
                <a:sym typeface="+mn-lt"/>
              </a:rPr>
              <a:t>1</a:t>
            </a:r>
            <a:endParaRPr lang="zh-CN" altLang="en-US" sz="1600" b="1" cap="all" spc="27" dirty="0">
              <a:solidFill>
                <a:srgbClr val="05F4CE"/>
              </a:solidFill>
              <a:cs typeface="+mn-ea"/>
              <a:sym typeface="+mn-lt"/>
            </a:endParaRPr>
          </a:p>
        </p:txBody>
      </p:sp>
      <p:sp>
        <p:nvSpPr>
          <p:cNvPr id="20" name="Freeform 27">
            <a:extLst>
              <a:ext uri="{FF2B5EF4-FFF2-40B4-BE49-F238E27FC236}">
                <a16:creationId xmlns:a16="http://schemas.microsoft.com/office/drawing/2014/main" id="{6E5E3BC3-ACD2-4642-A439-CACEEFDB40DC}"/>
              </a:ext>
            </a:extLst>
          </p:cNvPr>
          <p:cNvSpPr>
            <a:spLocks noEditPoints="1"/>
          </p:cNvSpPr>
          <p:nvPr/>
        </p:nvSpPr>
        <p:spPr bwMode="auto">
          <a:xfrm>
            <a:off x="2007948" y="1700596"/>
            <a:ext cx="650876" cy="650876"/>
          </a:xfrm>
          <a:custGeom>
            <a:avLst/>
            <a:gdLst>
              <a:gd name="T0" fmla="*/ 0 w 188"/>
              <a:gd name="T1" fmla="*/ 8 h 187"/>
              <a:gd name="T2" fmla="*/ 3 w 188"/>
              <a:gd name="T3" fmla="*/ 3 h 187"/>
              <a:gd name="T4" fmla="*/ 9 w 188"/>
              <a:gd name="T5" fmla="*/ 0 h 187"/>
              <a:gd name="T6" fmla="*/ 180 w 188"/>
              <a:gd name="T7" fmla="*/ 0 h 187"/>
              <a:gd name="T8" fmla="*/ 185 w 188"/>
              <a:gd name="T9" fmla="*/ 3 h 187"/>
              <a:gd name="T10" fmla="*/ 188 w 188"/>
              <a:gd name="T11" fmla="*/ 8 h 187"/>
              <a:gd name="T12" fmla="*/ 188 w 188"/>
              <a:gd name="T13" fmla="*/ 147 h 187"/>
              <a:gd name="T14" fmla="*/ 185 w 188"/>
              <a:gd name="T15" fmla="*/ 153 h 187"/>
              <a:gd name="T16" fmla="*/ 180 w 188"/>
              <a:gd name="T17" fmla="*/ 156 h 187"/>
              <a:gd name="T18" fmla="*/ 113 w 188"/>
              <a:gd name="T19" fmla="*/ 156 h 187"/>
              <a:gd name="T20" fmla="*/ 116 w 188"/>
              <a:gd name="T21" fmla="*/ 180 h 187"/>
              <a:gd name="T22" fmla="*/ 121 w 188"/>
              <a:gd name="T23" fmla="*/ 186 h 187"/>
              <a:gd name="T24" fmla="*/ 121 w 188"/>
              <a:gd name="T25" fmla="*/ 186 h 187"/>
              <a:gd name="T26" fmla="*/ 120 w 188"/>
              <a:gd name="T27" fmla="*/ 187 h 187"/>
              <a:gd name="T28" fmla="*/ 117 w 188"/>
              <a:gd name="T29" fmla="*/ 187 h 187"/>
              <a:gd name="T30" fmla="*/ 116 w 188"/>
              <a:gd name="T31" fmla="*/ 187 h 187"/>
              <a:gd name="T32" fmla="*/ 73 w 188"/>
              <a:gd name="T33" fmla="*/ 187 h 187"/>
              <a:gd name="T34" fmla="*/ 67 w 188"/>
              <a:gd name="T35" fmla="*/ 186 h 187"/>
              <a:gd name="T36" fmla="*/ 67 w 188"/>
              <a:gd name="T37" fmla="*/ 186 h 187"/>
              <a:gd name="T38" fmla="*/ 72 w 188"/>
              <a:gd name="T39" fmla="*/ 180 h 187"/>
              <a:gd name="T40" fmla="*/ 75 w 188"/>
              <a:gd name="T41" fmla="*/ 156 h 187"/>
              <a:gd name="T42" fmla="*/ 9 w 188"/>
              <a:gd name="T43" fmla="*/ 156 h 187"/>
              <a:gd name="T44" fmla="*/ 3 w 188"/>
              <a:gd name="T45" fmla="*/ 153 h 187"/>
              <a:gd name="T46" fmla="*/ 0 w 188"/>
              <a:gd name="T47" fmla="*/ 147 h 187"/>
              <a:gd name="T48" fmla="*/ 0 w 188"/>
              <a:gd name="T49" fmla="*/ 8 h 187"/>
              <a:gd name="T50" fmla="*/ 11 w 188"/>
              <a:gd name="T51" fmla="*/ 117 h 187"/>
              <a:gd name="T52" fmla="*/ 177 w 188"/>
              <a:gd name="T53" fmla="*/ 117 h 187"/>
              <a:gd name="T54" fmla="*/ 177 w 188"/>
              <a:gd name="T55" fmla="*/ 11 h 187"/>
              <a:gd name="T56" fmla="*/ 11 w 188"/>
              <a:gd name="T57" fmla="*/ 11 h 187"/>
              <a:gd name="T58" fmla="*/ 11 w 188"/>
              <a:gd name="T59" fmla="*/ 117 h 187"/>
              <a:gd name="T60" fmla="*/ 90 w 188"/>
              <a:gd name="T61" fmla="*/ 130 h 187"/>
              <a:gd name="T62" fmla="*/ 89 w 188"/>
              <a:gd name="T63" fmla="*/ 134 h 187"/>
              <a:gd name="T64" fmla="*/ 90 w 188"/>
              <a:gd name="T65" fmla="*/ 138 h 187"/>
              <a:gd name="T66" fmla="*/ 94 w 188"/>
              <a:gd name="T67" fmla="*/ 139 h 187"/>
              <a:gd name="T68" fmla="*/ 98 w 188"/>
              <a:gd name="T69" fmla="*/ 138 h 187"/>
              <a:gd name="T70" fmla="*/ 99 w 188"/>
              <a:gd name="T71" fmla="*/ 134 h 187"/>
              <a:gd name="T72" fmla="*/ 98 w 188"/>
              <a:gd name="T73" fmla="*/ 130 h 187"/>
              <a:gd name="T74" fmla="*/ 94 w 188"/>
              <a:gd name="T75" fmla="*/ 129 h 187"/>
              <a:gd name="T76" fmla="*/ 90 w 188"/>
              <a:gd name="T77" fmla="*/ 130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8" h="187">
                <a:moveTo>
                  <a:pt x="0" y="8"/>
                </a:moveTo>
                <a:cubicBezTo>
                  <a:pt x="0" y="6"/>
                  <a:pt x="1" y="4"/>
                  <a:pt x="3" y="3"/>
                </a:cubicBezTo>
                <a:cubicBezTo>
                  <a:pt x="4" y="1"/>
                  <a:pt x="6" y="0"/>
                  <a:pt x="9" y="0"/>
                </a:cubicBezTo>
                <a:cubicBezTo>
                  <a:pt x="180" y="0"/>
                  <a:pt x="180" y="0"/>
                  <a:pt x="180" y="0"/>
                </a:cubicBezTo>
                <a:cubicBezTo>
                  <a:pt x="182" y="0"/>
                  <a:pt x="184" y="1"/>
                  <a:pt x="185" y="3"/>
                </a:cubicBezTo>
                <a:cubicBezTo>
                  <a:pt x="187" y="4"/>
                  <a:pt x="188" y="6"/>
                  <a:pt x="188" y="8"/>
                </a:cubicBezTo>
                <a:cubicBezTo>
                  <a:pt x="188" y="147"/>
                  <a:pt x="188" y="147"/>
                  <a:pt x="188" y="147"/>
                </a:cubicBezTo>
                <a:cubicBezTo>
                  <a:pt x="188" y="150"/>
                  <a:pt x="187" y="152"/>
                  <a:pt x="185" y="153"/>
                </a:cubicBezTo>
                <a:cubicBezTo>
                  <a:pt x="184" y="155"/>
                  <a:pt x="182" y="156"/>
                  <a:pt x="180" y="156"/>
                </a:cubicBezTo>
                <a:cubicBezTo>
                  <a:pt x="113" y="156"/>
                  <a:pt x="113" y="156"/>
                  <a:pt x="113" y="156"/>
                </a:cubicBezTo>
                <a:cubicBezTo>
                  <a:pt x="116" y="180"/>
                  <a:pt x="116" y="180"/>
                  <a:pt x="116" y="180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7"/>
                  <a:pt x="121" y="187"/>
                  <a:pt x="120" y="187"/>
                </a:cubicBezTo>
                <a:cubicBezTo>
                  <a:pt x="119" y="187"/>
                  <a:pt x="118" y="187"/>
                  <a:pt x="117" y="187"/>
                </a:cubicBezTo>
                <a:cubicBezTo>
                  <a:pt x="116" y="187"/>
                  <a:pt x="116" y="187"/>
                  <a:pt x="116" y="187"/>
                </a:cubicBezTo>
                <a:cubicBezTo>
                  <a:pt x="73" y="187"/>
                  <a:pt x="73" y="187"/>
                  <a:pt x="73" y="187"/>
                </a:cubicBezTo>
                <a:cubicBezTo>
                  <a:pt x="69" y="187"/>
                  <a:pt x="67" y="187"/>
                  <a:pt x="67" y="186"/>
                </a:cubicBezTo>
                <a:cubicBezTo>
                  <a:pt x="67" y="186"/>
                  <a:pt x="67" y="186"/>
                  <a:pt x="67" y="186"/>
                </a:cubicBezTo>
                <a:cubicBezTo>
                  <a:pt x="72" y="180"/>
                  <a:pt x="72" y="180"/>
                  <a:pt x="72" y="180"/>
                </a:cubicBezTo>
                <a:cubicBezTo>
                  <a:pt x="75" y="156"/>
                  <a:pt x="75" y="156"/>
                  <a:pt x="75" y="156"/>
                </a:cubicBezTo>
                <a:cubicBezTo>
                  <a:pt x="9" y="156"/>
                  <a:pt x="9" y="156"/>
                  <a:pt x="9" y="156"/>
                </a:cubicBezTo>
                <a:cubicBezTo>
                  <a:pt x="6" y="156"/>
                  <a:pt x="4" y="155"/>
                  <a:pt x="3" y="153"/>
                </a:cubicBezTo>
                <a:cubicBezTo>
                  <a:pt x="1" y="152"/>
                  <a:pt x="0" y="150"/>
                  <a:pt x="0" y="147"/>
                </a:cubicBezTo>
                <a:lnTo>
                  <a:pt x="0" y="8"/>
                </a:lnTo>
                <a:close/>
                <a:moveTo>
                  <a:pt x="11" y="117"/>
                </a:moveTo>
                <a:cubicBezTo>
                  <a:pt x="177" y="117"/>
                  <a:pt x="177" y="117"/>
                  <a:pt x="177" y="117"/>
                </a:cubicBezTo>
                <a:cubicBezTo>
                  <a:pt x="177" y="11"/>
                  <a:pt x="177" y="11"/>
                  <a:pt x="177" y="11"/>
                </a:cubicBezTo>
                <a:cubicBezTo>
                  <a:pt x="11" y="11"/>
                  <a:pt x="11" y="11"/>
                  <a:pt x="11" y="11"/>
                </a:cubicBezTo>
                <a:lnTo>
                  <a:pt x="11" y="117"/>
                </a:lnTo>
                <a:close/>
                <a:moveTo>
                  <a:pt x="90" y="130"/>
                </a:moveTo>
                <a:cubicBezTo>
                  <a:pt x="89" y="131"/>
                  <a:pt x="89" y="133"/>
                  <a:pt x="89" y="134"/>
                </a:cubicBezTo>
                <a:cubicBezTo>
                  <a:pt x="89" y="136"/>
                  <a:pt x="89" y="137"/>
                  <a:pt x="90" y="138"/>
                </a:cubicBezTo>
                <a:cubicBezTo>
                  <a:pt x="91" y="139"/>
                  <a:pt x="93" y="139"/>
                  <a:pt x="94" y="139"/>
                </a:cubicBezTo>
                <a:cubicBezTo>
                  <a:pt x="96" y="139"/>
                  <a:pt x="97" y="139"/>
                  <a:pt x="98" y="138"/>
                </a:cubicBezTo>
                <a:cubicBezTo>
                  <a:pt x="99" y="137"/>
                  <a:pt x="99" y="136"/>
                  <a:pt x="99" y="134"/>
                </a:cubicBezTo>
                <a:cubicBezTo>
                  <a:pt x="99" y="133"/>
                  <a:pt x="99" y="131"/>
                  <a:pt x="98" y="130"/>
                </a:cubicBezTo>
                <a:cubicBezTo>
                  <a:pt x="97" y="129"/>
                  <a:pt x="96" y="129"/>
                  <a:pt x="94" y="129"/>
                </a:cubicBezTo>
                <a:cubicBezTo>
                  <a:pt x="93" y="129"/>
                  <a:pt x="91" y="129"/>
                  <a:pt x="90" y="130"/>
                </a:cubicBezTo>
                <a:close/>
              </a:path>
            </a:pathLst>
          </a:custGeom>
          <a:solidFill>
            <a:srgbClr val="05F4CE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cxnSp>
        <p:nvCxnSpPr>
          <p:cNvPr id="21" name="Straight Connector 5">
            <a:extLst>
              <a:ext uri="{FF2B5EF4-FFF2-40B4-BE49-F238E27FC236}">
                <a16:creationId xmlns:a16="http://schemas.microsoft.com/office/drawing/2014/main" id="{5D497F43-8B0C-40FF-AA0A-C89728B9845F}"/>
              </a:ext>
            </a:extLst>
          </p:cNvPr>
          <p:cNvCxnSpPr/>
          <p:nvPr/>
        </p:nvCxnSpPr>
        <p:spPr>
          <a:xfrm>
            <a:off x="1276072" y="2958802"/>
            <a:ext cx="2114631" cy="0"/>
          </a:xfrm>
          <a:prstGeom prst="line">
            <a:avLst/>
          </a:prstGeom>
          <a:ln w="12700">
            <a:solidFill>
              <a:srgbClr val="A6A6A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62">
            <a:extLst>
              <a:ext uri="{FF2B5EF4-FFF2-40B4-BE49-F238E27FC236}">
                <a16:creationId xmlns:a16="http://schemas.microsoft.com/office/drawing/2014/main" id="{7F65F205-0862-43FF-8B2F-49F3B211E11C}"/>
              </a:ext>
            </a:extLst>
          </p:cNvPr>
          <p:cNvSpPr txBox="1"/>
          <p:nvPr/>
        </p:nvSpPr>
        <p:spPr>
          <a:xfrm>
            <a:off x="3764757" y="3618159"/>
            <a:ext cx="2114631" cy="2810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67"/>
              </a:lnSpc>
              <a:spcAft>
                <a:spcPts val="800"/>
              </a:spcAft>
            </a:pPr>
            <a:r>
              <a:rPr lang="en-US" altLang="zh-TW" sz="1600" b="1" cap="all" spc="27" dirty="0">
                <a:solidFill>
                  <a:srgbClr val="00E4FF"/>
                </a:solidFill>
                <a:cs typeface="+mn-ea"/>
                <a:sym typeface="+mn-lt"/>
              </a:rPr>
              <a:t>2</a:t>
            </a:r>
            <a:endParaRPr lang="zh-CN" altLang="en-US" sz="1600" b="1" cap="all" spc="27" dirty="0">
              <a:solidFill>
                <a:srgbClr val="00E4FF"/>
              </a:solidFill>
              <a:cs typeface="+mn-ea"/>
              <a:sym typeface="+mn-lt"/>
            </a:endParaRPr>
          </a:p>
        </p:txBody>
      </p:sp>
      <p:cxnSp>
        <p:nvCxnSpPr>
          <p:cNvPr id="23" name="Straight Connector 65">
            <a:extLst>
              <a:ext uri="{FF2B5EF4-FFF2-40B4-BE49-F238E27FC236}">
                <a16:creationId xmlns:a16="http://schemas.microsoft.com/office/drawing/2014/main" id="{EC3704AB-DD01-49F3-9B8D-AA2E70AE60CB}"/>
              </a:ext>
            </a:extLst>
          </p:cNvPr>
          <p:cNvCxnSpPr/>
          <p:nvPr/>
        </p:nvCxnSpPr>
        <p:spPr>
          <a:xfrm>
            <a:off x="3764757" y="4027184"/>
            <a:ext cx="2114631" cy="0"/>
          </a:xfrm>
          <a:prstGeom prst="line">
            <a:avLst/>
          </a:prstGeom>
          <a:ln w="12700">
            <a:solidFill>
              <a:srgbClr val="A6A6A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68">
            <a:extLst>
              <a:ext uri="{FF2B5EF4-FFF2-40B4-BE49-F238E27FC236}">
                <a16:creationId xmlns:a16="http://schemas.microsoft.com/office/drawing/2014/main" id="{F3A87F62-52F6-48B4-89A9-958FD490DCB4}"/>
              </a:ext>
            </a:extLst>
          </p:cNvPr>
          <p:cNvSpPr txBox="1"/>
          <p:nvPr/>
        </p:nvSpPr>
        <p:spPr>
          <a:xfrm>
            <a:off x="6282368" y="2549777"/>
            <a:ext cx="2114631" cy="2810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67"/>
              </a:lnSpc>
              <a:spcAft>
                <a:spcPts val="800"/>
              </a:spcAft>
            </a:pPr>
            <a:r>
              <a:rPr lang="en-US" altLang="zh-TW" sz="1600" b="1" cap="all" spc="27" dirty="0">
                <a:solidFill>
                  <a:srgbClr val="05F4CE"/>
                </a:solidFill>
                <a:cs typeface="+mn-ea"/>
                <a:sym typeface="+mn-lt"/>
              </a:rPr>
              <a:t>3</a:t>
            </a:r>
            <a:endParaRPr lang="zh-CN" altLang="en-US" sz="1600" b="1" cap="all" spc="27" dirty="0">
              <a:solidFill>
                <a:srgbClr val="05F4CE"/>
              </a:solidFill>
              <a:cs typeface="+mn-ea"/>
              <a:sym typeface="+mn-lt"/>
            </a:endParaRPr>
          </a:p>
        </p:txBody>
      </p:sp>
      <p:cxnSp>
        <p:nvCxnSpPr>
          <p:cNvPr id="25" name="Straight Connector 70">
            <a:extLst>
              <a:ext uri="{FF2B5EF4-FFF2-40B4-BE49-F238E27FC236}">
                <a16:creationId xmlns:a16="http://schemas.microsoft.com/office/drawing/2014/main" id="{70386275-B0EB-41BE-9F16-FEF2CEBE970C}"/>
              </a:ext>
            </a:extLst>
          </p:cNvPr>
          <p:cNvCxnSpPr/>
          <p:nvPr/>
        </p:nvCxnSpPr>
        <p:spPr>
          <a:xfrm>
            <a:off x="6282368" y="2958802"/>
            <a:ext cx="2114631" cy="0"/>
          </a:xfrm>
          <a:prstGeom prst="line">
            <a:avLst/>
          </a:prstGeom>
          <a:ln w="12700">
            <a:solidFill>
              <a:srgbClr val="A6A6A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1">
            <a:extLst>
              <a:ext uri="{FF2B5EF4-FFF2-40B4-BE49-F238E27FC236}">
                <a16:creationId xmlns:a16="http://schemas.microsoft.com/office/drawing/2014/main" id="{06CD9B27-0BB0-4EA7-9363-4C3C4E97F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0077" y="2935331"/>
            <a:ext cx="204414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42%</a:t>
            </a:r>
            <a:r>
              <a:rPr lang="zh-TW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廠商不願意</a:t>
            </a:r>
            <a:endParaRPr lang="en-US" altLang="zh-TW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為安全性買單</a:t>
            </a:r>
            <a:r>
              <a:rPr lang="en-US" altLang="zh-TW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28%</a:t>
            </a:r>
            <a:r>
              <a:rPr lang="zh-TW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消費者只願</a:t>
            </a:r>
            <a:endParaRPr lang="en-US" altLang="zh-TW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多花</a:t>
            </a:r>
            <a:r>
              <a:rPr lang="en-US" altLang="zh-TW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10%</a:t>
            </a:r>
            <a:r>
              <a:rPr lang="zh-TW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額外費用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21">
            <a:extLst>
              <a:ext uri="{FF2B5EF4-FFF2-40B4-BE49-F238E27FC236}">
                <a16:creationId xmlns:a16="http://schemas.microsoft.com/office/drawing/2014/main" id="{3B9683CB-6A62-4DF7-8AB4-1652429BA3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1067" y="3270292"/>
            <a:ext cx="180049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物聯網</a:t>
            </a:r>
            <a:r>
              <a:rPr lang="zh-TW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設備激增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21">
            <a:extLst>
              <a:ext uri="{FF2B5EF4-FFF2-40B4-BE49-F238E27FC236}">
                <a16:creationId xmlns:a16="http://schemas.microsoft.com/office/drawing/2014/main" id="{9084945D-4C47-4822-B6E9-5FC5A4980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4736" y="4135660"/>
            <a:ext cx="180049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製造商為了節省</a:t>
            </a:r>
            <a:endParaRPr lang="en-US" altLang="zh-TW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成本而犧牲了</a:t>
            </a:r>
            <a:endParaRPr lang="en-US" altLang="zh-TW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安全性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Freeform 27">
            <a:extLst>
              <a:ext uri="{FF2B5EF4-FFF2-40B4-BE49-F238E27FC236}">
                <a16:creationId xmlns:a16="http://schemas.microsoft.com/office/drawing/2014/main" id="{69141C20-421E-44C4-8588-6C89DB6CDEF8}"/>
              </a:ext>
            </a:extLst>
          </p:cNvPr>
          <p:cNvSpPr>
            <a:spLocks noEditPoints="1"/>
          </p:cNvSpPr>
          <p:nvPr/>
        </p:nvSpPr>
        <p:spPr bwMode="auto">
          <a:xfrm>
            <a:off x="4479371" y="2735749"/>
            <a:ext cx="650876" cy="650876"/>
          </a:xfrm>
          <a:custGeom>
            <a:avLst/>
            <a:gdLst>
              <a:gd name="T0" fmla="*/ 0 w 188"/>
              <a:gd name="T1" fmla="*/ 8 h 187"/>
              <a:gd name="T2" fmla="*/ 3 w 188"/>
              <a:gd name="T3" fmla="*/ 3 h 187"/>
              <a:gd name="T4" fmla="*/ 9 w 188"/>
              <a:gd name="T5" fmla="*/ 0 h 187"/>
              <a:gd name="T6" fmla="*/ 180 w 188"/>
              <a:gd name="T7" fmla="*/ 0 h 187"/>
              <a:gd name="T8" fmla="*/ 185 w 188"/>
              <a:gd name="T9" fmla="*/ 3 h 187"/>
              <a:gd name="T10" fmla="*/ 188 w 188"/>
              <a:gd name="T11" fmla="*/ 8 h 187"/>
              <a:gd name="T12" fmla="*/ 188 w 188"/>
              <a:gd name="T13" fmla="*/ 147 h 187"/>
              <a:gd name="T14" fmla="*/ 185 w 188"/>
              <a:gd name="T15" fmla="*/ 153 h 187"/>
              <a:gd name="T16" fmla="*/ 180 w 188"/>
              <a:gd name="T17" fmla="*/ 156 h 187"/>
              <a:gd name="T18" fmla="*/ 113 w 188"/>
              <a:gd name="T19" fmla="*/ 156 h 187"/>
              <a:gd name="T20" fmla="*/ 116 w 188"/>
              <a:gd name="T21" fmla="*/ 180 h 187"/>
              <a:gd name="T22" fmla="*/ 121 w 188"/>
              <a:gd name="T23" fmla="*/ 186 h 187"/>
              <a:gd name="T24" fmla="*/ 121 w 188"/>
              <a:gd name="T25" fmla="*/ 186 h 187"/>
              <a:gd name="T26" fmla="*/ 120 w 188"/>
              <a:gd name="T27" fmla="*/ 187 h 187"/>
              <a:gd name="T28" fmla="*/ 117 w 188"/>
              <a:gd name="T29" fmla="*/ 187 h 187"/>
              <a:gd name="T30" fmla="*/ 116 w 188"/>
              <a:gd name="T31" fmla="*/ 187 h 187"/>
              <a:gd name="T32" fmla="*/ 73 w 188"/>
              <a:gd name="T33" fmla="*/ 187 h 187"/>
              <a:gd name="T34" fmla="*/ 67 w 188"/>
              <a:gd name="T35" fmla="*/ 186 h 187"/>
              <a:gd name="T36" fmla="*/ 67 w 188"/>
              <a:gd name="T37" fmla="*/ 186 h 187"/>
              <a:gd name="T38" fmla="*/ 72 w 188"/>
              <a:gd name="T39" fmla="*/ 180 h 187"/>
              <a:gd name="T40" fmla="*/ 75 w 188"/>
              <a:gd name="T41" fmla="*/ 156 h 187"/>
              <a:gd name="T42" fmla="*/ 9 w 188"/>
              <a:gd name="T43" fmla="*/ 156 h 187"/>
              <a:gd name="T44" fmla="*/ 3 w 188"/>
              <a:gd name="T45" fmla="*/ 153 h 187"/>
              <a:gd name="T46" fmla="*/ 0 w 188"/>
              <a:gd name="T47" fmla="*/ 147 h 187"/>
              <a:gd name="T48" fmla="*/ 0 w 188"/>
              <a:gd name="T49" fmla="*/ 8 h 187"/>
              <a:gd name="T50" fmla="*/ 11 w 188"/>
              <a:gd name="T51" fmla="*/ 117 h 187"/>
              <a:gd name="T52" fmla="*/ 177 w 188"/>
              <a:gd name="T53" fmla="*/ 117 h 187"/>
              <a:gd name="T54" fmla="*/ 177 w 188"/>
              <a:gd name="T55" fmla="*/ 11 h 187"/>
              <a:gd name="T56" fmla="*/ 11 w 188"/>
              <a:gd name="T57" fmla="*/ 11 h 187"/>
              <a:gd name="T58" fmla="*/ 11 w 188"/>
              <a:gd name="T59" fmla="*/ 117 h 187"/>
              <a:gd name="T60" fmla="*/ 90 w 188"/>
              <a:gd name="T61" fmla="*/ 130 h 187"/>
              <a:gd name="T62" fmla="*/ 89 w 188"/>
              <a:gd name="T63" fmla="*/ 134 h 187"/>
              <a:gd name="T64" fmla="*/ 90 w 188"/>
              <a:gd name="T65" fmla="*/ 138 h 187"/>
              <a:gd name="T66" fmla="*/ 94 w 188"/>
              <a:gd name="T67" fmla="*/ 139 h 187"/>
              <a:gd name="T68" fmla="*/ 98 w 188"/>
              <a:gd name="T69" fmla="*/ 138 h 187"/>
              <a:gd name="T70" fmla="*/ 99 w 188"/>
              <a:gd name="T71" fmla="*/ 134 h 187"/>
              <a:gd name="T72" fmla="*/ 98 w 188"/>
              <a:gd name="T73" fmla="*/ 130 h 187"/>
              <a:gd name="T74" fmla="*/ 94 w 188"/>
              <a:gd name="T75" fmla="*/ 129 h 187"/>
              <a:gd name="T76" fmla="*/ 90 w 188"/>
              <a:gd name="T77" fmla="*/ 130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8" h="187">
                <a:moveTo>
                  <a:pt x="0" y="8"/>
                </a:moveTo>
                <a:cubicBezTo>
                  <a:pt x="0" y="6"/>
                  <a:pt x="1" y="4"/>
                  <a:pt x="3" y="3"/>
                </a:cubicBezTo>
                <a:cubicBezTo>
                  <a:pt x="4" y="1"/>
                  <a:pt x="6" y="0"/>
                  <a:pt x="9" y="0"/>
                </a:cubicBezTo>
                <a:cubicBezTo>
                  <a:pt x="180" y="0"/>
                  <a:pt x="180" y="0"/>
                  <a:pt x="180" y="0"/>
                </a:cubicBezTo>
                <a:cubicBezTo>
                  <a:pt x="182" y="0"/>
                  <a:pt x="184" y="1"/>
                  <a:pt x="185" y="3"/>
                </a:cubicBezTo>
                <a:cubicBezTo>
                  <a:pt x="187" y="4"/>
                  <a:pt x="188" y="6"/>
                  <a:pt x="188" y="8"/>
                </a:cubicBezTo>
                <a:cubicBezTo>
                  <a:pt x="188" y="147"/>
                  <a:pt x="188" y="147"/>
                  <a:pt x="188" y="147"/>
                </a:cubicBezTo>
                <a:cubicBezTo>
                  <a:pt x="188" y="150"/>
                  <a:pt x="187" y="152"/>
                  <a:pt x="185" y="153"/>
                </a:cubicBezTo>
                <a:cubicBezTo>
                  <a:pt x="184" y="155"/>
                  <a:pt x="182" y="156"/>
                  <a:pt x="180" y="156"/>
                </a:cubicBezTo>
                <a:cubicBezTo>
                  <a:pt x="113" y="156"/>
                  <a:pt x="113" y="156"/>
                  <a:pt x="113" y="156"/>
                </a:cubicBezTo>
                <a:cubicBezTo>
                  <a:pt x="116" y="180"/>
                  <a:pt x="116" y="180"/>
                  <a:pt x="116" y="180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7"/>
                  <a:pt x="121" y="187"/>
                  <a:pt x="120" y="187"/>
                </a:cubicBezTo>
                <a:cubicBezTo>
                  <a:pt x="119" y="187"/>
                  <a:pt x="118" y="187"/>
                  <a:pt x="117" y="187"/>
                </a:cubicBezTo>
                <a:cubicBezTo>
                  <a:pt x="116" y="187"/>
                  <a:pt x="116" y="187"/>
                  <a:pt x="116" y="187"/>
                </a:cubicBezTo>
                <a:cubicBezTo>
                  <a:pt x="73" y="187"/>
                  <a:pt x="73" y="187"/>
                  <a:pt x="73" y="187"/>
                </a:cubicBezTo>
                <a:cubicBezTo>
                  <a:pt x="69" y="187"/>
                  <a:pt x="67" y="187"/>
                  <a:pt x="67" y="186"/>
                </a:cubicBezTo>
                <a:cubicBezTo>
                  <a:pt x="67" y="186"/>
                  <a:pt x="67" y="186"/>
                  <a:pt x="67" y="186"/>
                </a:cubicBezTo>
                <a:cubicBezTo>
                  <a:pt x="72" y="180"/>
                  <a:pt x="72" y="180"/>
                  <a:pt x="72" y="180"/>
                </a:cubicBezTo>
                <a:cubicBezTo>
                  <a:pt x="75" y="156"/>
                  <a:pt x="75" y="156"/>
                  <a:pt x="75" y="156"/>
                </a:cubicBezTo>
                <a:cubicBezTo>
                  <a:pt x="9" y="156"/>
                  <a:pt x="9" y="156"/>
                  <a:pt x="9" y="156"/>
                </a:cubicBezTo>
                <a:cubicBezTo>
                  <a:pt x="6" y="156"/>
                  <a:pt x="4" y="155"/>
                  <a:pt x="3" y="153"/>
                </a:cubicBezTo>
                <a:cubicBezTo>
                  <a:pt x="1" y="152"/>
                  <a:pt x="0" y="150"/>
                  <a:pt x="0" y="147"/>
                </a:cubicBezTo>
                <a:lnTo>
                  <a:pt x="0" y="8"/>
                </a:lnTo>
                <a:close/>
                <a:moveTo>
                  <a:pt x="11" y="117"/>
                </a:moveTo>
                <a:cubicBezTo>
                  <a:pt x="177" y="117"/>
                  <a:pt x="177" y="117"/>
                  <a:pt x="177" y="117"/>
                </a:cubicBezTo>
                <a:cubicBezTo>
                  <a:pt x="177" y="11"/>
                  <a:pt x="177" y="11"/>
                  <a:pt x="177" y="11"/>
                </a:cubicBezTo>
                <a:cubicBezTo>
                  <a:pt x="11" y="11"/>
                  <a:pt x="11" y="11"/>
                  <a:pt x="11" y="11"/>
                </a:cubicBezTo>
                <a:lnTo>
                  <a:pt x="11" y="117"/>
                </a:lnTo>
                <a:close/>
                <a:moveTo>
                  <a:pt x="90" y="130"/>
                </a:moveTo>
                <a:cubicBezTo>
                  <a:pt x="89" y="131"/>
                  <a:pt x="89" y="133"/>
                  <a:pt x="89" y="134"/>
                </a:cubicBezTo>
                <a:cubicBezTo>
                  <a:pt x="89" y="136"/>
                  <a:pt x="89" y="137"/>
                  <a:pt x="90" y="138"/>
                </a:cubicBezTo>
                <a:cubicBezTo>
                  <a:pt x="91" y="139"/>
                  <a:pt x="93" y="139"/>
                  <a:pt x="94" y="139"/>
                </a:cubicBezTo>
                <a:cubicBezTo>
                  <a:pt x="96" y="139"/>
                  <a:pt x="97" y="139"/>
                  <a:pt x="98" y="138"/>
                </a:cubicBezTo>
                <a:cubicBezTo>
                  <a:pt x="99" y="137"/>
                  <a:pt x="99" y="136"/>
                  <a:pt x="99" y="134"/>
                </a:cubicBezTo>
                <a:cubicBezTo>
                  <a:pt x="99" y="133"/>
                  <a:pt x="99" y="131"/>
                  <a:pt x="98" y="130"/>
                </a:cubicBezTo>
                <a:cubicBezTo>
                  <a:pt x="97" y="129"/>
                  <a:pt x="96" y="129"/>
                  <a:pt x="94" y="129"/>
                </a:cubicBezTo>
                <a:cubicBezTo>
                  <a:pt x="93" y="129"/>
                  <a:pt x="91" y="129"/>
                  <a:pt x="90" y="130"/>
                </a:cubicBezTo>
                <a:close/>
              </a:path>
            </a:pathLst>
          </a:custGeom>
          <a:solidFill>
            <a:srgbClr val="05F4CE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  <p:sp>
        <p:nvSpPr>
          <p:cNvPr id="27" name="Freeform 27">
            <a:extLst>
              <a:ext uri="{FF2B5EF4-FFF2-40B4-BE49-F238E27FC236}">
                <a16:creationId xmlns:a16="http://schemas.microsoft.com/office/drawing/2014/main" id="{4FEEF53D-007A-436D-BFF3-65013DC16599}"/>
              </a:ext>
            </a:extLst>
          </p:cNvPr>
          <p:cNvSpPr>
            <a:spLocks noEditPoints="1"/>
          </p:cNvSpPr>
          <p:nvPr/>
        </p:nvSpPr>
        <p:spPr bwMode="auto">
          <a:xfrm>
            <a:off x="7014245" y="1702602"/>
            <a:ext cx="650876" cy="650876"/>
          </a:xfrm>
          <a:custGeom>
            <a:avLst/>
            <a:gdLst>
              <a:gd name="T0" fmla="*/ 0 w 188"/>
              <a:gd name="T1" fmla="*/ 8 h 187"/>
              <a:gd name="T2" fmla="*/ 3 w 188"/>
              <a:gd name="T3" fmla="*/ 3 h 187"/>
              <a:gd name="T4" fmla="*/ 9 w 188"/>
              <a:gd name="T5" fmla="*/ 0 h 187"/>
              <a:gd name="T6" fmla="*/ 180 w 188"/>
              <a:gd name="T7" fmla="*/ 0 h 187"/>
              <a:gd name="T8" fmla="*/ 185 w 188"/>
              <a:gd name="T9" fmla="*/ 3 h 187"/>
              <a:gd name="T10" fmla="*/ 188 w 188"/>
              <a:gd name="T11" fmla="*/ 8 h 187"/>
              <a:gd name="T12" fmla="*/ 188 w 188"/>
              <a:gd name="T13" fmla="*/ 147 h 187"/>
              <a:gd name="T14" fmla="*/ 185 w 188"/>
              <a:gd name="T15" fmla="*/ 153 h 187"/>
              <a:gd name="T16" fmla="*/ 180 w 188"/>
              <a:gd name="T17" fmla="*/ 156 h 187"/>
              <a:gd name="T18" fmla="*/ 113 w 188"/>
              <a:gd name="T19" fmla="*/ 156 h 187"/>
              <a:gd name="T20" fmla="*/ 116 w 188"/>
              <a:gd name="T21" fmla="*/ 180 h 187"/>
              <a:gd name="T22" fmla="*/ 121 w 188"/>
              <a:gd name="T23" fmla="*/ 186 h 187"/>
              <a:gd name="T24" fmla="*/ 121 w 188"/>
              <a:gd name="T25" fmla="*/ 186 h 187"/>
              <a:gd name="T26" fmla="*/ 120 w 188"/>
              <a:gd name="T27" fmla="*/ 187 h 187"/>
              <a:gd name="T28" fmla="*/ 117 w 188"/>
              <a:gd name="T29" fmla="*/ 187 h 187"/>
              <a:gd name="T30" fmla="*/ 116 w 188"/>
              <a:gd name="T31" fmla="*/ 187 h 187"/>
              <a:gd name="T32" fmla="*/ 73 w 188"/>
              <a:gd name="T33" fmla="*/ 187 h 187"/>
              <a:gd name="T34" fmla="*/ 67 w 188"/>
              <a:gd name="T35" fmla="*/ 186 h 187"/>
              <a:gd name="T36" fmla="*/ 67 w 188"/>
              <a:gd name="T37" fmla="*/ 186 h 187"/>
              <a:gd name="T38" fmla="*/ 72 w 188"/>
              <a:gd name="T39" fmla="*/ 180 h 187"/>
              <a:gd name="T40" fmla="*/ 75 w 188"/>
              <a:gd name="T41" fmla="*/ 156 h 187"/>
              <a:gd name="T42" fmla="*/ 9 w 188"/>
              <a:gd name="T43" fmla="*/ 156 h 187"/>
              <a:gd name="T44" fmla="*/ 3 w 188"/>
              <a:gd name="T45" fmla="*/ 153 h 187"/>
              <a:gd name="T46" fmla="*/ 0 w 188"/>
              <a:gd name="T47" fmla="*/ 147 h 187"/>
              <a:gd name="T48" fmla="*/ 0 w 188"/>
              <a:gd name="T49" fmla="*/ 8 h 187"/>
              <a:gd name="T50" fmla="*/ 11 w 188"/>
              <a:gd name="T51" fmla="*/ 117 h 187"/>
              <a:gd name="T52" fmla="*/ 177 w 188"/>
              <a:gd name="T53" fmla="*/ 117 h 187"/>
              <a:gd name="T54" fmla="*/ 177 w 188"/>
              <a:gd name="T55" fmla="*/ 11 h 187"/>
              <a:gd name="T56" fmla="*/ 11 w 188"/>
              <a:gd name="T57" fmla="*/ 11 h 187"/>
              <a:gd name="T58" fmla="*/ 11 w 188"/>
              <a:gd name="T59" fmla="*/ 117 h 187"/>
              <a:gd name="T60" fmla="*/ 90 w 188"/>
              <a:gd name="T61" fmla="*/ 130 h 187"/>
              <a:gd name="T62" fmla="*/ 89 w 188"/>
              <a:gd name="T63" fmla="*/ 134 h 187"/>
              <a:gd name="T64" fmla="*/ 90 w 188"/>
              <a:gd name="T65" fmla="*/ 138 h 187"/>
              <a:gd name="T66" fmla="*/ 94 w 188"/>
              <a:gd name="T67" fmla="*/ 139 h 187"/>
              <a:gd name="T68" fmla="*/ 98 w 188"/>
              <a:gd name="T69" fmla="*/ 138 h 187"/>
              <a:gd name="T70" fmla="*/ 99 w 188"/>
              <a:gd name="T71" fmla="*/ 134 h 187"/>
              <a:gd name="T72" fmla="*/ 98 w 188"/>
              <a:gd name="T73" fmla="*/ 130 h 187"/>
              <a:gd name="T74" fmla="*/ 94 w 188"/>
              <a:gd name="T75" fmla="*/ 129 h 187"/>
              <a:gd name="T76" fmla="*/ 90 w 188"/>
              <a:gd name="T77" fmla="*/ 130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88" h="187">
                <a:moveTo>
                  <a:pt x="0" y="8"/>
                </a:moveTo>
                <a:cubicBezTo>
                  <a:pt x="0" y="6"/>
                  <a:pt x="1" y="4"/>
                  <a:pt x="3" y="3"/>
                </a:cubicBezTo>
                <a:cubicBezTo>
                  <a:pt x="4" y="1"/>
                  <a:pt x="6" y="0"/>
                  <a:pt x="9" y="0"/>
                </a:cubicBezTo>
                <a:cubicBezTo>
                  <a:pt x="180" y="0"/>
                  <a:pt x="180" y="0"/>
                  <a:pt x="180" y="0"/>
                </a:cubicBezTo>
                <a:cubicBezTo>
                  <a:pt x="182" y="0"/>
                  <a:pt x="184" y="1"/>
                  <a:pt x="185" y="3"/>
                </a:cubicBezTo>
                <a:cubicBezTo>
                  <a:pt x="187" y="4"/>
                  <a:pt x="188" y="6"/>
                  <a:pt x="188" y="8"/>
                </a:cubicBezTo>
                <a:cubicBezTo>
                  <a:pt x="188" y="147"/>
                  <a:pt x="188" y="147"/>
                  <a:pt x="188" y="147"/>
                </a:cubicBezTo>
                <a:cubicBezTo>
                  <a:pt x="188" y="150"/>
                  <a:pt x="187" y="152"/>
                  <a:pt x="185" y="153"/>
                </a:cubicBezTo>
                <a:cubicBezTo>
                  <a:pt x="184" y="155"/>
                  <a:pt x="182" y="156"/>
                  <a:pt x="180" y="156"/>
                </a:cubicBezTo>
                <a:cubicBezTo>
                  <a:pt x="113" y="156"/>
                  <a:pt x="113" y="156"/>
                  <a:pt x="113" y="156"/>
                </a:cubicBezTo>
                <a:cubicBezTo>
                  <a:pt x="116" y="180"/>
                  <a:pt x="116" y="180"/>
                  <a:pt x="116" y="180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6"/>
                  <a:pt x="121" y="186"/>
                  <a:pt x="121" y="186"/>
                </a:cubicBezTo>
                <a:cubicBezTo>
                  <a:pt x="121" y="187"/>
                  <a:pt x="121" y="187"/>
                  <a:pt x="120" y="187"/>
                </a:cubicBezTo>
                <a:cubicBezTo>
                  <a:pt x="119" y="187"/>
                  <a:pt x="118" y="187"/>
                  <a:pt x="117" y="187"/>
                </a:cubicBezTo>
                <a:cubicBezTo>
                  <a:pt x="116" y="187"/>
                  <a:pt x="116" y="187"/>
                  <a:pt x="116" y="187"/>
                </a:cubicBezTo>
                <a:cubicBezTo>
                  <a:pt x="73" y="187"/>
                  <a:pt x="73" y="187"/>
                  <a:pt x="73" y="187"/>
                </a:cubicBezTo>
                <a:cubicBezTo>
                  <a:pt x="69" y="187"/>
                  <a:pt x="67" y="187"/>
                  <a:pt x="67" y="186"/>
                </a:cubicBezTo>
                <a:cubicBezTo>
                  <a:pt x="67" y="186"/>
                  <a:pt x="67" y="186"/>
                  <a:pt x="67" y="186"/>
                </a:cubicBezTo>
                <a:cubicBezTo>
                  <a:pt x="72" y="180"/>
                  <a:pt x="72" y="180"/>
                  <a:pt x="72" y="180"/>
                </a:cubicBezTo>
                <a:cubicBezTo>
                  <a:pt x="75" y="156"/>
                  <a:pt x="75" y="156"/>
                  <a:pt x="75" y="156"/>
                </a:cubicBezTo>
                <a:cubicBezTo>
                  <a:pt x="9" y="156"/>
                  <a:pt x="9" y="156"/>
                  <a:pt x="9" y="156"/>
                </a:cubicBezTo>
                <a:cubicBezTo>
                  <a:pt x="6" y="156"/>
                  <a:pt x="4" y="155"/>
                  <a:pt x="3" y="153"/>
                </a:cubicBezTo>
                <a:cubicBezTo>
                  <a:pt x="1" y="152"/>
                  <a:pt x="0" y="150"/>
                  <a:pt x="0" y="147"/>
                </a:cubicBezTo>
                <a:lnTo>
                  <a:pt x="0" y="8"/>
                </a:lnTo>
                <a:close/>
                <a:moveTo>
                  <a:pt x="11" y="117"/>
                </a:moveTo>
                <a:cubicBezTo>
                  <a:pt x="177" y="117"/>
                  <a:pt x="177" y="117"/>
                  <a:pt x="177" y="117"/>
                </a:cubicBezTo>
                <a:cubicBezTo>
                  <a:pt x="177" y="11"/>
                  <a:pt x="177" y="11"/>
                  <a:pt x="177" y="11"/>
                </a:cubicBezTo>
                <a:cubicBezTo>
                  <a:pt x="11" y="11"/>
                  <a:pt x="11" y="11"/>
                  <a:pt x="11" y="11"/>
                </a:cubicBezTo>
                <a:lnTo>
                  <a:pt x="11" y="117"/>
                </a:lnTo>
                <a:close/>
                <a:moveTo>
                  <a:pt x="90" y="130"/>
                </a:moveTo>
                <a:cubicBezTo>
                  <a:pt x="89" y="131"/>
                  <a:pt x="89" y="133"/>
                  <a:pt x="89" y="134"/>
                </a:cubicBezTo>
                <a:cubicBezTo>
                  <a:pt x="89" y="136"/>
                  <a:pt x="89" y="137"/>
                  <a:pt x="90" y="138"/>
                </a:cubicBezTo>
                <a:cubicBezTo>
                  <a:pt x="91" y="139"/>
                  <a:pt x="93" y="139"/>
                  <a:pt x="94" y="139"/>
                </a:cubicBezTo>
                <a:cubicBezTo>
                  <a:pt x="96" y="139"/>
                  <a:pt x="97" y="139"/>
                  <a:pt x="98" y="138"/>
                </a:cubicBezTo>
                <a:cubicBezTo>
                  <a:pt x="99" y="137"/>
                  <a:pt x="99" y="136"/>
                  <a:pt x="99" y="134"/>
                </a:cubicBezTo>
                <a:cubicBezTo>
                  <a:pt x="99" y="133"/>
                  <a:pt x="99" y="131"/>
                  <a:pt x="98" y="130"/>
                </a:cubicBezTo>
                <a:cubicBezTo>
                  <a:pt x="97" y="129"/>
                  <a:pt x="96" y="129"/>
                  <a:pt x="94" y="129"/>
                </a:cubicBezTo>
                <a:cubicBezTo>
                  <a:pt x="93" y="129"/>
                  <a:pt x="91" y="129"/>
                  <a:pt x="90" y="130"/>
                </a:cubicBezTo>
                <a:close/>
              </a:path>
            </a:pathLst>
          </a:custGeom>
          <a:solidFill>
            <a:srgbClr val="05F4CE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0742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D8C9A6-C770-4F2C-8F3B-37F3CAABB7AA}"/>
              </a:ext>
            </a:extLst>
          </p:cNvPr>
          <p:cNvGrpSpPr/>
          <p:nvPr/>
        </p:nvGrpSpPr>
        <p:grpSpPr>
          <a:xfrm>
            <a:off x="3660218" y="2061048"/>
            <a:ext cx="7698101" cy="2246769"/>
            <a:chOff x="2120669" y="2014394"/>
            <a:chExt cx="7698101" cy="2246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9599D0E-59F3-42E0-A384-2C606EDB06B9}"/>
                </a:ext>
              </a:extLst>
            </p:cNvPr>
            <p:cNvSpPr txBox="1"/>
            <p:nvPr/>
          </p:nvSpPr>
          <p:spPr>
            <a:xfrm>
              <a:off x="3139844" y="2413337"/>
              <a:ext cx="66789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05F4CE"/>
                  </a:solidFill>
                  <a:effectLst/>
                  <a:uLnTx/>
                  <a:uFillTx/>
                  <a:cs typeface="+mn-ea"/>
                  <a:sym typeface="+mn-lt"/>
                </a:rPr>
                <a:t>普渡模型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303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E6DC2CF0-1E3B-48B0-BECA-21161DD7C660}"/>
                </a:ext>
              </a:extLst>
            </p:cNvPr>
            <p:cNvSpPr txBox="1"/>
            <p:nvPr/>
          </p:nvSpPr>
          <p:spPr>
            <a:xfrm>
              <a:off x="3273194" y="3311694"/>
              <a:ext cx="623555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defTabSz="457200">
                <a:defRPr/>
              </a:pPr>
              <a:r>
                <a:rPr lang="en-US" altLang="zh-CN" sz="3000" dirty="0">
                  <a:solidFill>
                    <a:srgbClr val="05F4CE"/>
                  </a:solidFill>
                  <a:cs typeface="+mn-ea"/>
                  <a:sym typeface="+mn-lt"/>
                </a:rPr>
                <a:t>Purdue Model for Control Hierarchy</a:t>
              </a:r>
              <a:endParaRPr kumimoji="0" lang="zh-CN" altLang="en-US" sz="3000" b="0" i="0" u="none" strike="noStrike" kern="1200" cap="none" spc="0" normalizeH="0" baseline="0" noProof="0" dirty="0">
                <a:ln>
                  <a:noFill/>
                </a:ln>
                <a:solidFill>
                  <a:srgbClr val="00303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8B45599-C2CE-4295-A3A3-C89F27887608}"/>
                </a:ext>
              </a:extLst>
            </p:cNvPr>
            <p:cNvSpPr txBox="1"/>
            <p:nvPr/>
          </p:nvSpPr>
          <p:spPr>
            <a:xfrm>
              <a:off x="2120669" y="2014394"/>
              <a:ext cx="101917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0" dirty="0">
                  <a:solidFill>
                    <a:srgbClr val="05F4CE"/>
                  </a:solidFill>
                </a:rPr>
                <a:t>2</a:t>
              </a:r>
              <a:endParaRPr lang="zh-CN" altLang="en-US" sz="14000" dirty="0">
                <a:solidFill>
                  <a:srgbClr val="05F4CE"/>
                </a:solidFill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65C02F56-35A1-4C7F-A5DE-A11328558693}"/>
              </a:ext>
            </a:extLst>
          </p:cNvPr>
          <p:cNvSpPr txBox="1"/>
          <p:nvPr/>
        </p:nvSpPr>
        <p:spPr>
          <a:xfrm>
            <a:off x="3951215" y="5998128"/>
            <a:ext cx="4390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備註</a:t>
            </a:r>
            <a:r>
              <a:rPr lang="en-US" altLang="zh-TW" dirty="0">
                <a:solidFill>
                  <a:srgbClr val="FF0000"/>
                </a:solidFill>
              </a:rPr>
              <a:t>:</a:t>
            </a:r>
            <a:r>
              <a:rPr lang="zh-TW" altLang="en-US" dirty="0">
                <a:solidFill>
                  <a:srgbClr val="FF0000"/>
                </a:solidFill>
              </a:rPr>
              <a:t>普渡模型也稱為傳統的資訊安全觀點</a:t>
            </a:r>
          </a:p>
        </p:txBody>
      </p:sp>
    </p:spTree>
    <p:extLst>
      <p:ext uri="{BB962C8B-B14F-4D97-AF65-F5344CB8AC3E}">
        <p14:creationId xmlns:p14="http://schemas.microsoft.com/office/powerpoint/2010/main" val="1549426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22">
            <a:extLst>
              <a:ext uri="{FF2B5EF4-FFF2-40B4-BE49-F238E27FC236}">
                <a16:creationId xmlns:a16="http://schemas.microsoft.com/office/drawing/2014/main" id="{EC7FAF3C-3E82-444E-81D5-F9AF214F8B67}"/>
              </a:ext>
            </a:extLst>
          </p:cNvPr>
          <p:cNvSpPr>
            <a:spLocks/>
          </p:cNvSpPr>
          <p:nvPr/>
        </p:nvSpPr>
        <p:spPr bwMode="auto">
          <a:xfrm>
            <a:off x="3998500" y="1872643"/>
            <a:ext cx="1258164" cy="1528184"/>
          </a:xfrm>
          <a:custGeom>
            <a:avLst/>
            <a:gdLst>
              <a:gd name="T0" fmla="*/ 157 w 219"/>
              <a:gd name="T1" fmla="*/ 0 h 266"/>
              <a:gd name="T2" fmla="*/ 157 w 219"/>
              <a:gd name="T3" fmla="*/ 0 h 266"/>
              <a:gd name="T4" fmla="*/ 0 w 219"/>
              <a:gd name="T5" fmla="*/ 266 h 266"/>
              <a:gd name="T6" fmla="*/ 129 w 219"/>
              <a:gd name="T7" fmla="*/ 266 h 266"/>
              <a:gd name="T8" fmla="*/ 219 w 219"/>
              <a:gd name="T9" fmla="*/ 110 h 266"/>
              <a:gd name="T10" fmla="*/ 157 w 219"/>
              <a:gd name="T11" fmla="*/ 0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66">
                <a:moveTo>
                  <a:pt x="157" y="0"/>
                </a:moveTo>
                <a:lnTo>
                  <a:pt x="157" y="0"/>
                </a:lnTo>
                <a:lnTo>
                  <a:pt x="0" y="266"/>
                </a:lnTo>
                <a:lnTo>
                  <a:pt x="129" y="266"/>
                </a:lnTo>
                <a:lnTo>
                  <a:pt x="219" y="110"/>
                </a:lnTo>
                <a:lnTo>
                  <a:pt x="157" y="0"/>
                </a:lnTo>
                <a:close/>
              </a:path>
            </a:pathLst>
          </a:custGeom>
          <a:solidFill>
            <a:srgbClr val="05F4CE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6" name="Freeform 23">
            <a:extLst>
              <a:ext uri="{FF2B5EF4-FFF2-40B4-BE49-F238E27FC236}">
                <a16:creationId xmlns:a16="http://schemas.microsoft.com/office/drawing/2014/main" id="{2FCB6121-15EE-4C18-ADFF-9858452A9294}"/>
              </a:ext>
            </a:extLst>
          </p:cNvPr>
          <p:cNvSpPr>
            <a:spLocks/>
          </p:cNvSpPr>
          <p:nvPr/>
        </p:nvSpPr>
        <p:spPr bwMode="auto">
          <a:xfrm>
            <a:off x="5026864" y="1803703"/>
            <a:ext cx="1775219" cy="654936"/>
          </a:xfrm>
          <a:custGeom>
            <a:avLst/>
            <a:gdLst>
              <a:gd name="T0" fmla="*/ 309 w 309"/>
              <a:gd name="T1" fmla="*/ 3 h 114"/>
              <a:gd name="T2" fmla="*/ 309 w 309"/>
              <a:gd name="T3" fmla="*/ 0 h 114"/>
              <a:gd name="T4" fmla="*/ 0 w 309"/>
              <a:gd name="T5" fmla="*/ 5 h 114"/>
              <a:gd name="T6" fmla="*/ 64 w 309"/>
              <a:gd name="T7" fmla="*/ 114 h 114"/>
              <a:gd name="T8" fmla="*/ 247 w 309"/>
              <a:gd name="T9" fmla="*/ 112 h 114"/>
              <a:gd name="T10" fmla="*/ 309 w 309"/>
              <a:gd name="T11" fmla="*/ 3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9" h="114">
                <a:moveTo>
                  <a:pt x="309" y="3"/>
                </a:moveTo>
                <a:lnTo>
                  <a:pt x="309" y="0"/>
                </a:lnTo>
                <a:lnTo>
                  <a:pt x="0" y="5"/>
                </a:lnTo>
                <a:lnTo>
                  <a:pt x="64" y="114"/>
                </a:lnTo>
                <a:lnTo>
                  <a:pt x="247" y="112"/>
                </a:lnTo>
                <a:lnTo>
                  <a:pt x="309" y="3"/>
                </a:lnTo>
                <a:close/>
              </a:path>
            </a:pathLst>
          </a:custGeom>
          <a:solidFill>
            <a:srgbClr val="00E4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7" name="Freeform 24">
            <a:extLst>
              <a:ext uri="{FF2B5EF4-FFF2-40B4-BE49-F238E27FC236}">
                <a16:creationId xmlns:a16="http://schemas.microsoft.com/office/drawing/2014/main" id="{8A6C9523-1A8C-4D5D-9ED1-B8CE6991DD05}"/>
              </a:ext>
            </a:extLst>
          </p:cNvPr>
          <p:cNvSpPr>
            <a:spLocks/>
          </p:cNvSpPr>
          <p:nvPr/>
        </p:nvSpPr>
        <p:spPr bwMode="auto">
          <a:xfrm>
            <a:off x="6543558" y="1849664"/>
            <a:ext cx="1258164" cy="1539673"/>
          </a:xfrm>
          <a:custGeom>
            <a:avLst/>
            <a:gdLst>
              <a:gd name="T0" fmla="*/ 219 w 219"/>
              <a:gd name="T1" fmla="*/ 268 h 268"/>
              <a:gd name="T2" fmla="*/ 219 w 219"/>
              <a:gd name="T3" fmla="*/ 268 h 268"/>
              <a:gd name="T4" fmla="*/ 64 w 219"/>
              <a:gd name="T5" fmla="*/ 0 h 268"/>
              <a:gd name="T6" fmla="*/ 0 w 219"/>
              <a:gd name="T7" fmla="*/ 109 h 268"/>
              <a:gd name="T8" fmla="*/ 90 w 219"/>
              <a:gd name="T9" fmla="*/ 266 h 268"/>
              <a:gd name="T10" fmla="*/ 219 w 219"/>
              <a:gd name="T11" fmla="*/ 268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68">
                <a:moveTo>
                  <a:pt x="219" y="268"/>
                </a:moveTo>
                <a:lnTo>
                  <a:pt x="219" y="268"/>
                </a:lnTo>
                <a:lnTo>
                  <a:pt x="64" y="0"/>
                </a:lnTo>
                <a:lnTo>
                  <a:pt x="0" y="109"/>
                </a:lnTo>
                <a:lnTo>
                  <a:pt x="90" y="266"/>
                </a:lnTo>
                <a:lnTo>
                  <a:pt x="219" y="268"/>
                </a:lnTo>
                <a:close/>
              </a:path>
            </a:pathLst>
          </a:custGeom>
          <a:solidFill>
            <a:srgbClr val="05F4CE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8" name="Freeform 25">
            <a:extLst>
              <a:ext uri="{FF2B5EF4-FFF2-40B4-BE49-F238E27FC236}">
                <a16:creationId xmlns:a16="http://schemas.microsoft.com/office/drawing/2014/main" id="{61969451-DF8A-4809-8DD6-F3329F11244E}"/>
              </a:ext>
            </a:extLst>
          </p:cNvPr>
          <p:cNvSpPr>
            <a:spLocks/>
          </p:cNvSpPr>
          <p:nvPr/>
        </p:nvSpPr>
        <p:spPr bwMode="auto">
          <a:xfrm>
            <a:off x="6514831" y="3509985"/>
            <a:ext cx="1246673" cy="1545421"/>
          </a:xfrm>
          <a:custGeom>
            <a:avLst/>
            <a:gdLst>
              <a:gd name="T0" fmla="*/ 64 w 217"/>
              <a:gd name="T1" fmla="*/ 269 h 269"/>
              <a:gd name="T2" fmla="*/ 64 w 217"/>
              <a:gd name="T3" fmla="*/ 269 h 269"/>
              <a:gd name="T4" fmla="*/ 217 w 217"/>
              <a:gd name="T5" fmla="*/ 0 h 269"/>
              <a:gd name="T6" fmla="*/ 90 w 217"/>
              <a:gd name="T7" fmla="*/ 3 h 269"/>
              <a:gd name="T8" fmla="*/ 0 w 217"/>
              <a:gd name="T9" fmla="*/ 159 h 269"/>
              <a:gd name="T10" fmla="*/ 64 w 217"/>
              <a:gd name="T11" fmla="*/ 269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7" h="269">
                <a:moveTo>
                  <a:pt x="64" y="269"/>
                </a:moveTo>
                <a:lnTo>
                  <a:pt x="64" y="269"/>
                </a:lnTo>
                <a:lnTo>
                  <a:pt x="217" y="0"/>
                </a:lnTo>
                <a:lnTo>
                  <a:pt x="90" y="3"/>
                </a:lnTo>
                <a:lnTo>
                  <a:pt x="0" y="159"/>
                </a:lnTo>
                <a:lnTo>
                  <a:pt x="64" y="269"/>
                </a:lnTo>
                <a:close/>
              </a:path>
            </a:pathLst>
          </a:custGeom>
          <a:solidFill>
            <a:srgbClr val="00E4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9" name="Freeform 26">
            <a:extLst>
              <a:ext uri="{FF2B5EF4-FFF2-40B4-BE49-F238E27FC236}">
                <a16:creationId xmlns:a16="http://schemas.microsoft.com/office/drawing/2014/main" id="{5ABDD27D-D7E3-43A1-BF1E-4F7DCB8A0677}"/>
              </a:ext>
            </a:extLst>
          </p:cNvPr>
          <p:cNvSpPr>
            <a:spLocks/>
          </p:cNvSpPr>
          <p:nvPr/>
        </p:nvSpPr>
        <p:spPr bwMode="auto">
          <a:xfrm>
            <a:off x="5009627" y="4509624"/>
            <a:ext cx="1792456" cy="637703"/>
          </a:xfrm>
          <a:custGeom>
            <a:avLst/>
            <a:gdLst>
              <a:gd name="T0" fmla="*/ 0 w 312"/>
              <a:gd name="T1" fmla="*/ 109 h 111"/>
              <a:gd name="T2" fmla="*/ 3 w 312"/>
              <a:gd name="T3" fmla="*/ 109 h 111"/>
              <a:gd name="T4" fmla="*/ 312 w 312"/>
              <a:gd name="T5" fmla="*/ 111 h 111"/>
              <a:gd name="T6" fmla="*/ 248 w 312"/>
              <a:gd name="T7" fmla="*/ 0 h 111"/>
              <a:gd name="T8" fmla="*/ 67 w 312"/>
              <a:gd name="T9" fmla="*/ 0 h 111"/>
              <a:gd name="T10" fmla="*/ 0 w 312"/>
              <a:gd name="T11" fmla="*/ 109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2" h="111">
                <a:moveTo>
                  <a:pt x="0" y="109"/>
                </a:moveTo>
                <a:lnTo>
                  <a:pt x="3" y="109"/>
                </a:lnTo>
                <a:lnTo>
                  <a:pt x="312" y="111"/>
                </a:lnTo>
                <a:lnTo>
                  <a:pt x="248" y="0"/>
                </a:lnTo>
                <a:lnTo>
                  <a:pt x="67" y="0"/>
                </a:lnTo>
                <a:lnTo>
                  <a:pt x="0" y="109"/>
                </a:lnTo>
                <a:close/>
              </a:path>
            </a:pathLst>
          </a:custGeom>
          <a:solidFill>
            <a:srgbClr val="05F4CE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0" name="Freeform 27">
            <a:extLst>
              <a:ext uri="{FF2B5EF4-FFF2-40B4-BE49-F238E27FC236}">
                <a16:creationId xmlns:a16="http://schemas.microsoft.com/office/drawing/2014/main" id="{A577D006-31D9-4456-BC6E-6EF898685603}"/>
              </a:ext>
            </a:extLst>
          </p:cNvPr>
          <p:cNvSpPr>
            <a:spLocks/>
          </p:cNvSpPr>
          <p:nvPr/>
        </p:nvSpPr>
        <p:spPr bwMode="auto">
          <a:xfrm>
            <a:off x="4015737" y="3509984"/>
            <a:ext cx="1269653" cy="1528184"/>
          </a:xfrm>
          <a:custGeom>
            <a:avLst/>
            <a:gdLst>
              <a:gd name="T0" fmla="*/ 2 w 221"/>
              <a:gd name="T1" fmla="*/ 0 h 266"/>
              <a:gd name="T2" fmla="*/ 0 w 221"/>
              <a:gd name="T3" fmla="*/ 0 h 266"/>
              <a:gd name="T4" fmla="*/ 159 w 221"/>
              <a:gd name="T5" fmla="*/ 266 h 266"/>
              <a:gd name="T6" fmla="*/ 221 w 221"/>
              <a:gd name="T7" fmla="*/ 157 h 266"/>
              <a:gd name="T8" fmla="*/ 128 w 221"/>
              <a:gd name="T9" fmla="*/ 0 h 266"/>
              <a:gd name="T10" fmla="*/ 2 w 221"/>
              <a:gd name="T11" fmla="*/ 0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66">
                <a:moveTo>
                  <a:pt x="2" y="0"/>
                </a:moveTo>
                <a:lnTo>
                  <a:pt x="0" y="0"/>
                </a:lnTo>
                <a:lnTo>
                  <a:pt x="159" y="266"/>
                </a:lnTo>
                <a:lnTo>
                  <a:pt x="221" y="157"/>
                </a:lnTo>
                <a:lnTo>
                  <a:pt x="128" y="0"/>
                </a:lnTo>
                <a:lnTo>
                  <a:pt x="2" y="0"/>
                </a:lnTo>
                <a:close/>
              </a:path>
            </a:pathLst>
          </a:custGeom>
          <a:solidFill>
            <a:srgbClr val="00E4FF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61EF19E-28EA-4B88-A4CF-228007533AFD}"/>
              </a:ext>
            </a:extLst>
          </p:cNvPr>
          <p:cNvGrpSpPr/>
          <p:nvPr/>
        </p:nvGrpSpPr>
        <p:grpSpPr>
          <a:xfrm>
            <a:off x="7303100" y="4282695"/>
            <a:ext cx="1687845" cy="508261"/>
            <a:chOff x="7452710" y="2084604"/>
            <a:chExt cx="1687845" cy="508261"/>
          </a:xfrm>
        </p:grpSpPr>
        <p:sp>
          <p:nvSpPr>
            <p:cNvPr id="3" name="矩形 21">
              <a:extLst>
                <a:ext uri="{FF2B5EF4-FFF2-40B4-BE49-F238E27FC236}">
                  <a16:creationId xmlns:a16="http://schemas.microsoft.com/office/drawing/2014/main" id="{06CD9B27-0BB0-4EA7-9363-4C3C4E97F2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33882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製造操作層</a:t>
              </a:r>
              <a:endPara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10306F5-0986-479C-81C2-FD9857ADF245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00" dirty="0">
                  <a:solidFill>
                    <a:schemeClr val="bg1"/>
                  </a:solidFill>
                </a:rPr>
                <a:t>第三層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139E9872-F8C4-43A2-91DF-1B774B6CB0E7}"/>
              </a:ext>
            </a:extLst>
          </p:cNvPr>
          <p:cNvGrpSpPr/>
          <p:nvPr/>
        </p:nvGrpSpPr>
        <p:grpSpPr>
          <a:xfrm>
            <a:off x="5256664" y="5360592"/>
            <a:ext cx="1808507" cy="508261"/>
            <a:chOff x="7452710" y="2084604"/>
            <a:chExt cx="1808507" cy="508261"/>
          </a:xfrm>
        </p:grpSpPr>
        <p:sp>
          <p:nvSpPr>
            <p:cNvPr id="6" name="矩形 21">
              <a:extLst>
                <a:ext uri="{FF2B5EF4-FFF2-40B4-BE49-F238E27FC236}">
                  <a16:creationId xmlns:a16="http://schemas.microsoft.com/office/drawing/2014/main" id="{11783E8C-D4C3-41CD-9501-D1487CD35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80690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非軍事層</a:t>
              </a:r>
              <a:r>
                <a:rPr lang="en-US" altLang="zh-TW" sz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(DMZ)</a:t>
              </a:r>
              <a:endPara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5A84DFD-E08A-451F-8D5A-F32F1FA5550A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00" dirty="0">
                  <a:solidFill>
                    <a:schemeClr val="bg1"/>
                  </a:solidFill>
                </a:rPr>
                <a:t>第三之五層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442A5FA3-C3C0-4132-B723-030976D6FD7A}"/>
              </a:ext>
            </a:extLst>
          </p:cNvPr>
          <p:cNvGrpSpPr/>
          <p:nvPr/>
        </p:nvGrpSpPr>
        <p:grpSpPr>
          <a:xfrm>
            <a:off x="3486119" y="4213510"/>
            <a:ext cx="1687845" cy="508261"/>
            <a:chOff x="7452710" y="2084604"/>
            <a:chExt cx="1687845" cy="508261"/>
          </a:xfrm>
        </p:grpSpPr>
        <p:sp>
          <p:nvSpPr>
            <p:cNvPr id="9" name="矩形 21">
              <a:extLst>
                <a:ext uri="{FF2B5EF4-FFF2-40B4-BE49-F238E27FC236}">
                  <a16:creationId xmlns:a16="http://schemas.microsoft.com/office/drawing/2014/main" id="{3B9683CB-6A62-4DF7-8AB4-1652429BA3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87716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企業層</a:t>
              </a:r>
              <a:endPara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1E2F1FB-D02D-4E5D-B635-3E0FDA5BEBD1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00" dirty="0">
                  <a:solidFill>
                    <a:schemeClr val="bg1"/>
                  </a:solidFill>
                </a:rPr>
                <a:t>第四層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99BE07D-67D4-4732-A057-6DB0E063D266}"/>
              </a:ext>
            </a:extLst>
          </p:cNvPr>
          <p:cNvGrpSpPr/>
          <p:nvPr/>
        </p:nvGrpSpPr>
        <p:grpSpPr>
          <a:xfrm>
            <a:off x="3090891" y="2263480"/>
            <a:ext cx="1687845" cy="508261"/>
            <a:chOff x="7452710" y="2084604"/>
            <a:chExt cx="1687845" cy="508261"/>
          </a:xfrm>
        </p:grpSpPr>
        <p:sp>
          <p:nvSpPr>
            <p:cNvPr id="12" name="矩形 21">
              <a:extLst>
                <a:ext uri="{FF2B5EF4-FFF2-40B4-BE49-F238E27FC236}">
                  <a16:creationId xmlns:a16="http://schemas.microsoft.com/office/drawing/2014/main" id="{9084945D-4C47-4822-B6E9-5FC5A4980A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33882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企業網路層</a:t>
              </a:r>
              <a:endPara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9DF2185-D3CE-4883-A34E-CE30103153CE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00" dirty="0">
                  <a:solidFill>
                    <a:schemeClr val="bg1"/>
                  </a:solidFill>
                </a:rPr>
                <a:t>第五層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普渡模型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79D128DE-2986-4D22-8A17-C8214516EC6B}"/>
              </a:ext>
            </a:extLst>
          </p:cNvPr>
          <p:cNvGrpSpPr/>
          <p:nvPr/>
        </p:nvGrpSpPr>
        <p:grpSpPr>
          <a:xfrm>
            <a:off x="7400771" y="2091115"/>
            <a:ext cx="1687845" cy="508261"/>
            <a:chOff x="7452710" y="2084604"/>
            <a:chExt cx="1687845" cy="508261"/>
          </a:xfrm>
        </p:grpSpPr>
        <p:sp>
          <p:nvSpPr>
            <p:cNvPr id="31" name="矩形 21">
              <a:extLst>
                <a:ext uri="{FF2B5EF4-FFF2-40B4-BE49-F238E27FC236}">
                  <a16:creationId xmlns:a16="http://schemas.microsoft.com/office/drawing/2014/main" id="{C44916E5-8AC5-4F48-B48F-D521E9F9D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87716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監控層</a:t>
              </a:r>
              <a:endPara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3F51CC2D-57CA-461F-9B1D-E31418B9C2FC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00" dirty="0">
                  <a:solidFill>
                    <a:schemeClr val="bg1"/>
                  </a:solidFill>
                </a:rPr>
                <a:t>第二層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CB92816B-593C-4B69-9A14-9E75B02C44B1}"/>
              </a:ext>
            </a:extLst>
          </p:cNvPr>
          <p:cNvGrpSpPr/>
          <p:nvPr/>
        </p:nvGrpSpPr>
        <p:grpSpPr>
          <a:xfrm>
            <a:off x="4982162" y="1164844"/>
            <a:ext cx="1687845" cy="508261"/>
            <a:chOff x="7452710" y="2084604"/>
            <a:chExt cx="1687845" cy="508261"/>
          </a:xfrm>
        </p:grpSpPr>
        <p:sp>
          <p:nvSpPr>
            <p:cNvPr id="34" name="矩形 21">
              <a:extLst>
                <a:ext uri="{FF2B5EF4-FFF2-40B4-BE49-F238E27FC236}">
                  <a16:creationId xmlns:a16="http://schemas.microsoft.com/office/drawing/2014/main" id="{A83E7EDE-CE06-4AB8-A527-C08EAA4A7B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33882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基本控制層</a:t>
              </a:r>
              <a:endParaRPr lang="zh-CN" altLang="en-US" sz="1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83B64D79-9C93-4815-B77A-8B96D1FF1DC8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100" dirty="0">
                  <a:solidFill>
                    <a:schemeClr val="bg1"/>
                  </a:solidFill>
                </a:rPr>
                <a:t>第一層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36" name="六邊形 35">
            <a:extLst>
              <a:ext uri="{FF2B5EF4-FFF2-40B4-BE49-F238E27FC236}">
                <a16:creationId xmlns:a16="http://schemas.microsoft.com/office/drawing/2014/main" id="{320D1341-31AE-46EA-9BCD-E9AAA42DEE09}"/>
              </a:ext>
            </a:extLst>
          </p:cNvPr>
          <p:cNvSpPr/>
          <p:nvPr/>
        </p:nvSpPr>
        <p:spPr>
          <a:xfrm>
            <a:off x="5460744" y="3044311"/>
            <a:ext cx="974831" cy="769378"/>
          </a:xfrm>
          <a:prstGeom prst="hexag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0"/>
              </a:spcBef>
            </a:pPr>
            <a:r>
              <a:rPr lang="zh-TW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設備</a:t>
            </a:r>
          </a:p>
        </p:txBody>
      </p:sp>
    </p:spTree>
    <p:extLst>
      <p:ext uri="{BB962C8B-B14F-4D97-AF65-F5344CB8AC3E}">
        <p14:creationId xmlns:p14="http://schemas.microsoft.com/office/powerpoint/2010/main" val="2978853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普渡模型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2A8280C-AC63-41C1-82E8-662EE590DB09}"/>
              </a:ext>
            </a:extLst>
          </p:cNvPr>
          <p:cNvSpPr txBox="1"/>
          <p:nvPr/>
        </p:nvSpPr>
        <p:spPr>
          <a:xfrm>
            <a:off x="604007" y="1577130"/>
            <a:ext cx="10863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第零層：現場設備層</a:t>
            </a:r>
            <a:r>
              <a:rPr lang="en-US" altLang="zh-TW" dirty="0">
                <a:solidFill>
                  <a:schemeClr val="bg1"/>
                </a:solidFill>
              </a:rPr>
              <a:t>		</a:t>
            </a:r>
            <a:r>
              <a:rPr lang="zh-TW" altLang="en-US" dirty="0">
                <a:solidFill>
                  <a:schemeClr val="bg1"/>
                </a:solidFill>
              </a:rPr>
              <a:t>安全措施：物理安全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防止未經授權的人員接觸，安全通信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加密通信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>
                <a:solidFill>
                  <a:schemeClr val="bg1"/>
                </a:solidFill>
              </a:rPr>
              <a:t>解說：擁有傳感器等物聯網設備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025BD09B-2E0D-4FB3-ABD1-6997EB6F97C9}"/>
              </a:ext>
            </a:extLst>
          </p:cNvPr>
          <p:cNvSpPr txBox="1"/>
          <p:nvPr/>
        </p:nvSpPr>
        <p:spPr>
          <a:xfrm>
            <a:off x="604007" y="2532258"/>
            <a:ext cx="10863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第一層：基本控制層</a:t>
            </a:r>
            <a:r>
              <a:rPr lang="en-US" altLang="zh-TW" dirty="0">
                <a:solidFill>
                  <a:schemeClr val="bg1"/>
                </a:solidFill>
              </a:rPr>
              <a:t>		</a:t>
            </a:r>
            <a:r>
              <a:rPr lang="zh-TW" altLang="en-US" dirty="0">
                <a:solidFill>
                  <a:schemeClr val="bg1"/>
                </a:solidFill>
              </a:rPr>
              <a:t>安全措施：硬體更新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確保沒有已知漏洞，入侵檢測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檢測行為的系統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>
                <a:solidFill>
                  <a:schemeClr val="bg1"/>
                </a:solidFill>
              </a:rPr>
              <a:t>解說：擁有遠程終端控制器</a:t>
            </a: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B694D7AC-D78E-4802-B3B1-2E3237195EB5}"/>
              </a:ext>
            </a:extLst>
          </p:cNvPr>
          <p:cNvSpPr txBox="1"/>
          <p:nvPr/>
        </p:nvSpPr>
        <p:spPr>
          <a:xfrm>
            <a:off x="664128" y="3487386"/>
            <a:ext cx="10863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第二層：監控層</a:t>
            </a:r>
            <a:r>
              <a:rPr lang="en-US" altLang="zh-TW" dirty="0">
                <a:solidFill>
                  <a:schemeClr val="bg1"/>
                </a:solidFill>
              </a:rPr>
              <a:t>			</a:t>
            </a:r>
            <a:r>
              <a:rPr lang="zh-TW" altLang="en-US" dirty="0">
                <a:solidFill>
                  <a:schemeClr val="bg1"/>
                </a:solidFill>
              </a:rPr>
              <a:t>安全措施：訪問控制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確保只有授權操作員可以訪問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>
                <a:solidFill>
                  <a:schemeClr val="bg1"/>
                </a:solidFill>
              </a:rPr>
              <a:t>解說：擁有監控與數據採集系統</a:t>
            </a: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58EC833D-0A4A-4824-AB62-6251EAB824F0}"/>
              </a:ext>
            </a:extLst>
          </p:cNvPr>
          <p:cNvSpPr txBox="1"/>
          <p:nvPr/>
        </p:nvSpPr>
        <p:spPr>
          <a:xfrm>
            <a:off x="664128" y="4442514"/>
            <a:ext cx="10863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第三層：製造操作層</a:t>
            </a:r>
            <a:r>
              <a:rPr lang="en-US" altLang="zh-TW" dirty="0">
                <a:solidFill>
                  <a:schemeClr val="bg1"/>
                </a:solidFill>
              </a:rPr>
              <a:t>		</a:t>
            </a:r>
            <a:r>
              <a:rPr lang="zh-TW" altLang="en-US" dirty="0">
                <a:solidFill>
                  <a:schemeClr val="bg1"/>
                </a:solidFill>
              </a:rPr>
              <a:t>安全措施：數據加密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保護敏感數據，行為監控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監控異常行為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>
                <a:solidFill>
                  <a:schemeClr val="bg1"/>
                </a:solidFill>
              </a:rPr>
              <a:t>解說：擁有管理與監控製造過程的系統與生產數據庫</a:t>
            </a:r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BE443ED4-1561-4B21-BC57-2F741CB836AF}"/>
              </a:ext>
            </a:extLst>
          </p:cNvPr>
          <p:cNvSpPr txBox="1"/>
          <p:nvPr/>
        </p:nvSpPr>
        <p:spPr>
          <a:xfrm>
            <a:off x="664128" y="5397642"/>
            <a:ext cx="10863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第三之五層：非軍事區</a:t>
            </a:r>
            <a:r>
              <a:rPr lang="en-US" altLang="zh-TW" dirty="0">
                <a:solidFill>
                  <a:schemeClr val="bg1"/>
                </a:solidFill>
              </a:rPr>
              <a:t>		</a:t>
            </a:r>
            <a:r>
              <a:rPr lang="zh-TW" altLang="en-US" dirty="0">
                <a:solidFill>
                  <a:schemeClr val="bg1"/>
                </a:solidFill>
              </a:rPr>
              <a:t>安全措施：流量監控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過濾可疑活動，受控訪問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允許授權流量通過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>
                <a:solidFill>
                  <a:schemeClr val="bg1"/>
                </a:solidFill>
              </a:rPr>
              <a:t>解說：擁有防火牆、</a:t>
            </a:r>
            <a:r>
              <a:rPr lang="en-US" altLang="zh-TW" dirty="0">
                <a:solidFill>
                  <a:schemeClr val="bg1"/>
                </a:solidFill>
              </a:rPr>
              <a:t>IDS/IPS(</a:t>
            </a:r>
            <a:r>
              <a:rPr lang="zh-TW" altLang="en-US" dirty="0">
                <a:solidFill>
                  <a:schemeClr val="bg1"/>
                </a:solidFill>
              </a:rPr>
              <a:t>入侵檢測和防禦系統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endParaRPr lang="zh-TW" altLang="en-US" dirty="0">
              <a:solidFill>
                <a:schemeClr val="bg1"/>
              </a:solidFill>
            </a:endParaRPr>
          </a:p>
        </p:txBody>
      </p: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8065876D-7798-448B-BB25-C52EF44AB751}"/>
              </a:ext>
            </a:extLst>
          </p:cNvPr>
          <p:cNvCxnSpPr/>
          <p:nvPr/>
        </p:nvCxnSpPr>
        <p:spPr>
          <a:xfrm>
            <a:off x="664128" y="2315361"/>
            <a:ext cx="1069456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2" name="直線接點 41">
            <a:extLst>
              <a:ext uri="{FF2B5EF4-FFF2-40B4-BE49-F238E27FC236}">
                <a16:creationId xmlns:a16="http://schemas.microsoft.com/office/drawing/2014/main" id="{2425E383-CA39-4130-9094-85BF9F3C9F29}"/>
              </a:ext>
            </a:extLst>
          </p:cNvPr>
          <p:cNvCxnSpPr/>
          <p:nvPr/>
        </p:nvCxnSpPr>
        <p:spPr>
          <a:xfrm>
            <a:off x="664128" y="3315049"/>
            <a:ext cx="1069456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698608FD-719E-4957-B882-4AE1C55DD820}"/>
              </a:ext>
            </a:extLst>
          </p:cNvPr>
          <p:cNvCxnSpPr/>
          <p:nvPr/>
        </p:nvCxnSpPr>
        <p:spPr>
          <a:xfrm>
            <a:off x="664128" y="4254616"/>
            <a:ext cx="1069456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D3AD6231-DB7E-4C1B-9B58-3AA280A2F9F0}"/>
              </a:ext>
            </a:extLst>
          </p:cNvPr>
          <p:cNvCxnSpPr/>
          <p:nvPr/>
        </p:nvCxnSpPr>
        <p:spPr>
          <a:xfrm>
            <a:off x="664128" y="5294851"/>
            <a:ext cx="1069456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300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FA4F4955-9648-453B-9DBA-3DFE7DEA8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704" y="745113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dirty="0">
                <a:solidFill>
                  <a:srgbClr val="05F4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普渡模型</a:t>
            </a:r>
            <a:endParaRPr lang="zh-CN" altLang="en-US" sz="2800" dirty="0">
              <a:solidFill>
                <a:srgbClr val="05F4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2A8280C-AC63-41C1-82E8-662EE590DB09}"/>
              </a:ext>
            </a:extLst>
          </p:cNvPr>
          <p:cNvSpPr txBox="1"/>
          <p:nvPr/>
        </p:nvSpPr>
        <p:spPr>
          <a:xfrm>
            <a:off x="604007" y="1577130"/>
            <a:ext cx="10863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第四層：企業層</a:t>
            </a:r>
            <a:r>
              <a:rPr lang="en-US" altLang="zh-TW" dirty="0">
                <a:solidFill>
                  <a:schemeClr val="bg1"/>
                </a:solidFill>
              </a:rPr>
              <a:t>		</a:t>
            </a:r>
            <a:r>
              <a:rPr lang="zh-TW" altLang="en-US" dirty="0">
                <a:solidFill>
                  <a:schemeClr val="bg1"/>
                </a:solidFill>
              </a:rPr>
              <a:t>安全措施：多因數認證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增加訪問控制的安全性，數據備份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災難恢復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>
                <a:solidFill>
                  <a:schemeClr val="bg1"/>
                </a:solidFill>
              </a:rPr>
              <a:t>解說：擁有商業智能系統，提供數據分析和決策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025BD09B-2E0D-4FB3-ABD1-6997EB6F97C9}"/>
              </a:ext>
            </a:extLst>
          </p:cNvPr>
          <p:cNvSpPr txBox="1"/>
          <p:nvPr/>
        </p:nvSpPr>
        <p:spPr>
          <a:xfrm>
            <a:off x="604007" y="2532258"/>
            <a:ext cx="10863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第五層：企業網路層</a:t>
            </a:r>
            <a:r>
              <a:rPr lang="en-US" altLang="zh-TW" dirty="0">
                <a:solidFill>
                  <a:schemeClr val="bg1"/>
                </a:solidFill>
              </a:rPr>
              <a:t>	</a:t>
            </a:r>
            <a:r>
              <a:rPr lang="zh-TW" altLang="en-US" dirty="0">
                <a:solidFill>
                  <a:schemeClr val="bg1"/>
                </a:solidFill>
              </a:rPr>
              <a:t>安全措施：終端保護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保護員工設備免受惡意軟體攻擊，網路安全策略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zh-TW" altLang="en-US" dirty="0">
                <a:solidFill>
                  <a:schemeClr val="bg1"/>
                </a:solidFill>
              </a:rPr>
              <a:t>防火牆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>
                <a:solidFill>
                  <a:schemeClr val="bg1"/>
                </a:solidFill>
              </a:rPr>
              <a:t>解說：擁有公司</a:t>
            </a:r>
            <a:r>
              <a:rPr lang="en-US" altLang="zh-TW" dirty="0">
                <a:solidFill>
                  <a:schemeClr val="bg1"/>
                </a:solidFill>
              </a:rPr>
              <a:t>IT</a:t>
            </a:r>
            <a:r>
              <a:rPr lang="zh-TW" altLang="en-US" dirty="0">
                <a:solidFill>
                  <a:schemeClr val="bg1"/>
                </a:solidFill>
              </a:rPr>
              <a:t>基礎設施，如電子郵件、文件、其他網路資源服務器</a:t>
            </a: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716A8A2E-F6E3-4E01-B7FA-ECDB7EFDCE15}"/>
              </a:ext>
            </a:extLst>
          </p:cNvPr>
          <p:cNvCxnSpPr/>
          <p:nvPr/>
        </p:nvCxnSpPr>
        <p:spPr>
          <a:xfrm>
            <a:off x="664128" y="2315361"/>
            <a:ext cx="10694566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806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CD8C9A6-C770-4F2C-8F3B-37F3CAABB7AA}"/>
              </a:ext>
            </a:extLst>
          </p:cNvPr>
          <p:cNvGrpSpPr/>
          <p:nvPr/>
        </p:nvGrpSpPr>
        <p:grpSpPr>
          <a:xfrm>
            <a:off x="3660218" y="2061048"/>
            <a:ext cx="7698101" cy="2246769"/>
            <a:chOff x="2120669" y="2014394"/>
            <a:chExt cx="7698101" cy="2246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9599D0E-59F3-42E0-A384-2C606EDB06B9}"/>
                </a:ext>
              </a:extLst>
            </p:cNvPr>
            <p:cNvSpPr txBox="1"/>
            <p:nvPr/>
          </p:nvSpPr>
          <p:spPr>
            <a:xfrm>
              <a:off x="3139844" y="2413337"/>
              <a:ext cx="66789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rgbClr val="05F4CE"/>
                  </a:solidFill>
                  <a:effectLst/>
                  <a:uLnTx/>
                  <a:uFillTx/>
                  <a:cs typeface="+mn-ea"/>
                  <a:sym typeface="+mn-lt"/>
                </a:rPr>
                <a:t>安全挑戰</a:t>
              </a:r>
              <a:endPara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00303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8B45599-C2CE-4295-A3A3-C89F27887608}"/>
                </a:ext>
              </a:extLst>
            </p:cNvPr>
            <p:cNvSpPr txBox="1"/>
            <p:nvPr/>
          </p:nvSpPr>
          <p:spPr>
            <a:xfrm>
              <a:off x="2120669" y="2014394"/>
              <a:ext cx="1019175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0" dirty="0">
                  <a:solidFill>
                    <a:srgbClr val="05F4CE"/>
                  </a:solidFill>
                </a:rPr>
                <a:t>3</a:t>
              </a:r>
              <a:endParaRPr lang="zh-CN" altLang="en-US" sz="14000" dirty="0">
                <a:solidFill>
                  <a:srgbClr val="05F4C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2671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837</Words>
  <Application>Microsoft Office PowerPoint</Application>
  <PresentationFormat>寬螢幕</PresentationFormat>
  <Paragraphs>140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18</vt:i4>
      </vt:variant>
    </vt:vector>
  </HeadingPairs>
  <TitlesOfParts>
    <vt:vector size="30" baseType="lpstr">
      <vt:lpstr>等线</vt:lpstr>
      <vt:lpstr>等线 Light</vt:lpstr>
      <vt:lpstr>微软雅黑</vt:lpstr>
      <vt:lpstr>Roboto Bold</vt:lpstr>
      <vt:lpstr>阿里巴巴普惠体</vt:lpstr>
      <vt:lpstr>阿里巴巴普惠体 B</vt:lpstr>
      <vt:lpstr>思源宋体 CN Heavy</vt:lpstr>
      <vt:lpstr>新細明體</vt:lpstr>
      <vt:lpstr>Arial</vt:lpstr>
      <vt:lpstr>Impact</vt:lpstr>
      <vt:lpstr>Office 主题​​</vt:lpstr>
      <vt:lpstr>自定义设计方案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CZS</cp:lastModifiedBy>
  <cp:revision>61</cp:revision>
  <dcterms:created xsi:type="dcterms:W3CDTF">2022-05-12T09:09:32Z</dcterms:created>
  <dcterms:modified xsi:type="dcterms:W3CDTF">2024-05-29T20:40:18Z</dcterms:modified>
</cp:coreProperties>
</file>

<file path=docProps/thumbnail.jpeg>
</file>